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Lst>
  <p:notesMasterIdLst>
    <p:notesMasterId r:id="rId46"/>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88"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EA271A-F672-AC13-FCA5-822D8FD1D3D7}" v="1" dt="2023-11-23T15:05:36.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Vernier" userId="S::vernier.patrick@languedoc.msa.fr::1ea27d7c-0584-4e56-8b28-4820de5b55d3" providerId="AD" clId="Web-{C4EA271A-F672-AC13-FCA5-822D8FD1D3D7}"/>
    <pc:docChg chg="modSld">
      <pc:chgData name="Patrick Vernier" userId="S::vernier.patrick@languedoc.msa.fr::1ea27d7c-0584-4e56-8b28-4820de5b55d3" providerId="AD" clId="Web-{C4EA271A-F672-AC13-FCA5-822D8FD1D3D7}" dt="2023-11-23T15:05:36.108" v="0"/>
      <pc:docMkLst>
        <pc:docMk/>
      </pc:docMkLst>
      <pc:sldChg chg="addSp">
        <pc:chgData name="Patrick Vernier" userId="S::vernier.patrick@languedoc.msa.fr::1ea27d7c-0584-4e56-8b28-4820de5b55d3" providerId="AD" clId="Web-{C4EA271A-F672-AC13-FCA5-822D8FD1D3D7}" dt="2023-11-23T15:05:36.108" v="0"/>
        <pc:sldMkLst>
          <pc:docMk/>
          <pc:sldMk cId="3636569742" sldId="288"/>
        </pc:sldMkLst>
        <pc:spChg chg="add">
          <ac:chgData name="Patrick Vernier" userId="S::vernier.patrick@languedoc.msa.fr::1ea27d7c-0584-4e56-8b28-4820de5b55d3" providerId="AD" clId="Web-{C4EA271A-F672-AC13-FCA5-822D8FD1D3D7}" dt="2023-11-23T15:05:36.108" v="0"/>
          <ac:spMkLst>
            <pc:docMk/>
            <pc:sldMk cId="3636569742" sldId="288"/>
            <ac:spMk id="3" creationId="{330C0D33-B697-D3E1-3EE7-FA16ACB270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0"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déplacer la diapo</a:t>
            </a:r>
          </a:p>
        </p:txBody>
      </p:sp>
      <p:sp>
        <p:nvSpPr>
          <p:cNvPr id="521"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fr-FR" sz="2000" b="0" strike="noStrike" spc="-1">
                <a:latin typeface="Arial"/>
              </a:rPr>
              <a:t>Cliquez pour modifier le format des notes</a:t>
            </a:r>
          </a:p>
        </p:txBody>
      </p:sp>
      <p:sp>
        <p:nvSpPr>
          <p:cNvPr id="522"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fr-FR" sz="1400" b="0" strike="noStrike" spc="-1">
                <a:latin typeface="Times New Roman"/>
              </a:rPr>
              <a:t>&lt;en-tête&gt;</a:t>
            </a:r>
          </a:p>
        </p:txBody>
      </p:sp>
      <p:sp>
        <p:nvSpPr>
          <p:cNvPr id="523" name="PlaceHolder 4"/>
          <p:cNvSpPr>
            <a:spLocks noGrp="1"/>
          </p:cNvSpPr>
          <p:nvPr>
            <p:ph type="dt" idx="1"/>
          </p:nvPr>
        </p:nvSpPr>
        <p:spPr>
          <a:xfrm>
            <a:off x="4278960" y="0"/>
            <a:ext cx="3280680" cy="534240"/>
          </a:xfrm>
          <a:prstGeom prst="rect">
            <a:avLst/>
          </a:prstGeom>
          <a:noFill/>
          <a:ln w="0">
            <a:noFill/>
          </a:ln>
        </p:spPr>
        <p:txBody>
          <a:bodyPr lIns="0" tIns="0" rIns="0" bIns="0" anchor="t">
            <a:noAutofit/>
          </a:bodyPr>
          <a:lstStyle>
            <a:lvl1pPr algn="r">
              <a:buNone/>
              <a:defRPr lang="fr-FR" sz="1400" b="0" strike="noStrike" spc="-1">
                <a:latin typeface="Times New Roman"/>
              </a:defRPr>
            </a:lvl1pPr>
          </a:lstStyle>
          <a:p>
            <a:pPr algn="r">
              <a:buNone/>
            </a:pPr>
            <a:r>
              <a:rPr lang="fr-FR" sz="1400" b="0" strike="noStrike" spc="-1">
                <a:latin typeface="Times New Roman"/>
              </a:rPr>
              <a:t>&lt;date/heure&gt;</a:t>
            </a:r>
          </a:p>
        </p:txBody>
      </p:sp>
      <p:sp>
        <p:nvSpPr>
          <p:cNvPr id="524" name="PlaceHolder 5"/>
          <p:cNvSpPr>
            <a:spLocks noGrp="1"/>
          </p:cNvSpPr>
          <p:nvPr>
            <p:ph type="ftr" idx="2"/>
          </p:nvPr>
        </p:nvSpPr>
        <p:spPr>
          <a:xfrm>
            <a:off x="0" y="10157400"/>
            <a:ext cx="3280680" cy="534240"/>
          </a:xfrm>
          <a:prstGeom prst="rect">
            <a:avLst/>
          </a:prstGeom>
          <a:noFill/>
          <a:ln w="0">
            <a:noFill/>
          </a:ln>
        </p:spPr>
        <p:txBody>
          <a:bodyPr lIns="0" tIns="0" rIns="0" bIns="0" anchor="b">
            <a:noAutofit/>
          </a:bodyPr>
          <a:lstStyle>
            <a:lvl1pPr>
              <a:defRPr lang="fr-FR" sz="1400" b="0" strike="noStrike" spc="-1">
                <a:latin typeface="Times New Roman"/>
              </a:defRPr>
            </a:lvl1pPr>
          </a:lstStyle>
          <a:p>
            <a:r>
              <a:rPr lang="fr-FR" sz="1400" b="0" strike="noStrike" spc="-1">
                <a:latin typeface="Times New Roman"/>
              </a:rPr>
              <a:t>&lt;pied de page&gt;</a:t>
            </a:r>
          </a:p>
        </p:txBody>
      </p:sp>
      <p:sp>
        <p:nvSpPr>
          <p:cNvPr id="525" name="PlaceHolder 6"/>
          <p:cNvSpPr>
            <a:spLocks noGrp="1"/>
          </p:cNvSpPr>
          <p:nvPr>
            <p:ph type="sldNum" idx="3"/>
          </p:nvPr>
        </p:nvSpPr>
        <p:spPr>
          <a:xfrm>
            <a:off x="4278960" y="10157400"/>
            <a:ext cx="3280680" cy="534240"/>
          </a:xfrm>
          <a:prstGeom prst="rect">
            <a:avLst/>
          </a:prstGeom>
          <a:noFill/>
          <a:ln w="0">
            <a:noFill/>
          </a:ln>
        </p:spPr>
        <p:txBody>
          <a:bodyPr lIns="0" tIns="0" rIns="0" bIns="0" anchor="b">
            <a:noAutofit/>
          </a:bodyPr>
          <a:lstStyle>
            <a:lvl1pPr algn="r">
              <a:buNone/>
              <a:defRPr lang="fr-FR" sz="1400" b="0" strike="noStrike" spc="-1">
                <a:latin typeface="Times New Roman"/>
              </a:defRPr>
            </a:lvl1pPr>
          </a:lstStyle>
          <a:p>
            <a:pPr algn="r">
              <a:buNone/>
            </a:pPr>
            <a:fld id="{E0399B14-7D14-44F2-95B3-8E5B6D820082}"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 name="PlaceHolder 1"/>
          <p:cNvSpPr>
            <a:spLocks noGrp="1" noRot="1" noChangeAspect="1"/>
          </p:cNvSpPr>
          <p:nvPr>
            <p:ph type="sldImg"/>
          </p:nvPr>
        </p:nvSpPr>
        <p:spPr>
          <a:xfrm>
            <a:off x="685800" y="1143000"/>
            <a:ext cx="5486400" cy="3086100"/>
          </a:xfrm>
          <a:prstGeom prst="rect">
            <a:avLst/>
          </a:prstGeom>
          <a:ln w="0">
            <a:noFill/>
          </a:ln>
        </p:spPr>
      </p:sp>
      <p:sp>
        <p:nvSpPr>
          <p:cNvPr id="78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781"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14D5FEE1-028F-4C98-89D6-7AE0780BA010}" type="slidenum">
              <a:rPr lang="fr-FR" sz="1200" b="0" strike="noStrike" spc="-1">
                <a:latin typeface="Times New Roman"/>
              </a:rPr>
              <a:t>1</a:t>
            </a:fld>
            <a:endParaRPr lang="fr-F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 name="PlaceHolder 1"/>
          <p:cNvSpPr>
            <a:spLocks noGrp="1" noRot="1" noChangeAspect="1"/>
          </p:cNvSpPr>
          <p:nvPr>
            <p:ph type="sldImg"/>
          </p:nvPr>
        </p:nvSpPr>
        <p:spPr>
          <a:xfrm>
            <a:off x="685800" y="1143000"/>
            <a:ext cx="5486400" cy="3086100"/>
          </a:xfrm>
          <a:prstGeom prst="rect">
            <a:avLst/>
          </a:prstGeom>
          <a:ln w="0">
            <a:noFill/>
          </a:ln>
        </p:spPr>
      </p:sp>
      <p:sp>
        <p:nvSpPr>
          <p:cNvPr id="807"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08" name="PlaceHolder 3"/>
          <p:cNvSpPr>
            <a:spLocks noGrp="1"/>
          </p:cNvSpPr>
          <p:nvPr>
            <p:ph type="sldNum" idx="22"/>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F4775CEF-596D-4996-BD68-2F797CB90132}" type="slidenum">
              <a:rPr lang="fr-FR" sz="1200" b="0" strike="noStrike" spc="-1">
                <a:latin typeface="Times New Roman"/>
              </a:rPr>
              <a:t>14</a:t>
            </a:fld>
            <a:endParaRPr lang="fr-F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 name="PlaceHolder 1"/>
          <p:cNvSpPr>
            <a:spLocks noGrp="1" noRot="1" noChangeAspect="1"/>
          </p:cNvSpPr>
          <p:nvPr>
            <p:ph type="sldImg"/>
          </p:nvPr>
        </p:nvSpPr>
        <p:spPr>
          <a:xfrm>
            <a:off x="685800" y="1143000"/>
            <a:ext cx="5486400" cy="3086100"/>
          </a:xfrm>
          <a:prstGeom prst="rect">
            <a:avLst/>
          </a:prstGeom>
          <a:ln w="0">
            <a:noFill/>
          </a:ln>
        </p:spPr>
      </p:sp>
      <p:sp>
        <p:nvSpPr>
          <p:cNvPr id="81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11" name="PlaceHolder 3"/>
          <p:cNvSpPr>
            <a:spLocks noGrp="1"/>
          </p:cNvSpPr>
          <p:nvPr>
            <p:ph type="sldNum" idx="23"/>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CB06BEA3-C036-4EE5-8259-05D3188D9DA3}" type="slidenum">
              <a:rPr lang="fr-FR" sz="1200" b="0" strike="noStrike" spc="-1">
                <a:latin typeface="Times New Roman"/>
              </a:rPr>
              <a:t>15</a:t>
            </a:fld>
            <a:endParaRPr lang="fr-F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 name="PlaceHolder 1"/>
          <p:cNvSpPr>
            <a:spLocks noGrp="1" noRot="1" noChangeAspect="1"/>
          </p:cNvSpPr>
          <p:nvPr>
            <p:ph type="sldImg"/>
          </p:nvPr>
        </p:nvSpPr>
        <p:spPr>
          <a:xfrm>
            <a:off x="685800" y="1143000"/>
            <a:ext cx="5486400" cy="3086100"/>
          </a:xfrm>
          <a:prstGeom prst="rect">
            <a:avLst/>
          </a:prstGeom>
          <a:ln w="0">
            <a:noFill/>
          </a:ln>
        </p:spPr>
      </p:sp>
      <p:sp>
        <p:nvSpPr>
          <p:cNvPr id="813"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14" name="PlaceHolder 3"/>
          <p:cNvSpPr>
            <a:spLocks noGrp="1"/>
          </p:cNvSpPr>
          <p:nvPr>
            <p:ph type="sldNum" idx="24"/>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9C68FAF6-653F-4DC6-A0B0-BF97C07738CE}" type="slidenum">
              <a:rPr lang="fr-FR" sz="1200" b="0" strike="noStrike" spc="-1">
                <a:latin typeface="Times New Roman"/>
              </a:rPr>
              <a:t>16</a:t>
            </a:fld>
            <a:endParaRPr lang="fr-FR"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 name="PlaceHolder 1"/>
          <p:cNvSpPr>
            <a:spLocks noGrp="1" noRot="1" noChangeAspect="1"/>
          </p:cNvSpPr>
          <p:nvPr>
            <p:ph type="sldImg"/>
          </p:nvPr>
        </p:nvSpPr>
        <p:spPr>
          <a:xfrm>
            <a:off x="685800" y="1143000"/>
            <a:ext cx="5486400" cy="3086100"/>
          </a:xfrm>
          <a:prstGeom prst="rect">
            <a:avLst/>
          </a:prstGeom>
          <a:ln w="0">
            <a:noFill/>
          </a:ln>
        </p:spPr>
      </p:sp>
      <p:sp>
        <p:nvSpPr>
          <p:cNvPr id="816"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17" name="PlaceHolder 3"/>
          <p:cNvSpPr>
            <a:spLocks noGrp="1"/>
          </p:cNvSpPr>
          <p:nvPr>
            <p:ph type="sldNum" idx="25"/>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9B95DFDC-4CB5-4F83-9DC4-412D1E522502}" type="slidenum">
              <a:rPr lang="fr-FR" sz="1200" b="0" strike="noStrike" spc="-1">
                <a:latin typeface="Times New Roman"/>
              </a:rPr>
              <a:t>18</a:t>
            </a:fld>
            <a:endParaRPr lang="fr-FR"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 name="PlaceHolder 1"/>
          <p:cNvSpPr>
            <a:spLocks noGrp="1" noRot="1" noChangeAspect="1"/>
          </p:cNvSpPr>
          <p:nvPr>
            <p:ph type="sldImg"/>
          </p:nvPr>
        </p:nvSpPr>
        <p:spPr>
          <a:xfrm>
            <a:off x="685800" y="1143000"/>
            <a:ext cx="5486400" cy="3086100"/>
          </a:xfrm>
          <a:prstGeom prst="rect">
            <a:avLst/>
          </a:prstGeom>
          <a:ln w="0">
            <a:noFill/>
          </a:ln>
        </p:spPr>
      </p:sp>
      <p:sp>
        <p:nvSpPr>
          <p:cNvPr id="819"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20" name="PlaceHolder 3"/>
          <p:cNvSpPr>
            <a:spLocks noGrp="1"/>
          </p:cNvSpPr>
          <p:nvPr>
            <p:ph type="sldNum" idx="26"/>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8D952794-AA4B-4A58-B852-40C635E1984C}" type="slidenum">
              <a:rPr lang="fr-FR" sz="1200" b="0" strike="noStrike" spc="-1">
                <a:latin typeface="Times New Roman"/>
              </a:rPr>
              <a:t>20</a:t>
            </a:fld>
            <a:endParaRPr lang="fr-FR"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 name="PlaceHolder 1"/>
          <p:cNvSpPr>
            <a:spLocks noGrp="1" noRot="1" noChangeAspect="1"/>
          </p:cNvSpPr>
          <p:nvPr>
            <p:ph type="sldImg"/>
          </p:nvPr>
        </p:nvSpPr>
        <p:spPr>
          <a:xfrm>
            <a:off x="685800" y="1143000"/>
            <a:ext cx="5486400" cy="3086100"/>
          </a:xfrm>
          <a:prstGeom prst="rect">
            <a:avLst/>
          </a:prstGeom>
          <a:ln w="0">
            <a:noFill/>
          </a:ln>
        </p:spPr>
      </p:sp>
      <p:sp>
        <p:nvSpPr>
          <p:cNvPr id="82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buNone/>
              <a:tabLst>
                <a:tab pos="0" algn="l"/>
              </a:tabLst>
            </a:pPr>
            <a:r>
              <a:rPr lang="en-US" sz="2000" b="0" strike="noStrike" spc="-1">
                <a:latin typeface="Calibri"/>
              </a:rPr>
              <a:t>Un rendez vous de liaison entre employeur –salarie-+/- sst peut etre organisé ou du moins propose pendant l’arret de travail pour preparer au mieux la reprise</a:t>
            </a:r>
            <a:endParaRPr lang="fr-FR" sz="2000" b="0" strike="noStrike" spc="-1">
              <a:latin typeface="Arial"/>
            </a:endParaRPr>
          </a:p>
          <a:p>
            <a:pPr>
              <a:lnSpc>
                <a:spcPct val="100000"/>
              </a:lnSpc>
              <a:buNone/>
              <a:tabLst>
                <a:tab pos="0" algn="l"/>
              </a:tabLst>
            </a:pPr>
            <a:endParaRPr lang="fr-FR" sz="2000" b="0" strike="noStrike" spc="-1">
              <a:latin typeface="Arial"/>
            </a:endParaRPr>
          </a:p>
        </p:txBody>
      </p:sp>
      <p:sp>
        <p:nvSpPr>
          <p:cNvPr id="823" name="PlaceHolder 3"/>
          <p:cNvSpPr>
            <a:spLocks noGrp="1"/>
          </p:cNvSpPr>
          <p:nvPr>
            <p:ph type="sldNum" idx="27"/>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622DAD53-F773-4D16-93C1-ECA6C5654D97}" type="slidenum">
              <a:rPr lang="fr-FR" sz="1200" b="0" strike="noStrike" spc="-1">
                <a:latin typeface="Times New Roman"/>
              </a:rPr>
              <a:t>22</a:t>
            </a:fld>
            <a:endParaRPr lang="fr-FR"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PlaceHolder 1"/>
          <p:cNvSpPr>
            <a:spLocks noGrp="1" noRot="1" noChangeAspect="1"/>
          </p:cNvSpPr>
          <p:nvPr>
            <p:ph type="sldImg"/>
          </p:nvPr>
        </p:nvSpPr>
        <p:spPr>
          <a:xfrm>
            <a:off x="685800" y="1143000"/>
            <a:ext cx="5486400" cy="3086100"/>
          </a:xfrm>
          <a:prstGeom prst="rect">
            <a:avLst/>
          </a:prstGeom>
          <a:ln w="0">
            <a:noFill/>
          </a:ln>
        </p:spPr>
      </p:sp>
      <p:sp>
        <p:nvSpPr>
          <p:cNvPr id="82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buNone/>
              <a:tabLst>
                <a:tab pos="0" algn="l"/>
              </a:tabLst>
            </a:pPr>
            <a:r>
              <a:rPr lang="en-US" sz="2000" b="0" strike="noStrike" spc="-1">
                <a:latin typeface="Calibri"/>
              </a:rPr>
              <a:t>Un rendez vous de liaison entre employeur –salarie-+/- sst peut etre organisé ou du moins propose pendnat larret de trvail pour preparer au miuex la reprise</a:t>
            </a:r>
            <a:endParaRPr lang="fr-FR" sz="2000" b="0" strike="noStrike" spc="-1">
              <a:latin typeface="Arial"/>
            </a:endParaRPr>
          </a:p>
          <a:p>
            <a:pPr>
              <a:lnSpc>
                <a:spcPct val="100000"/>
              </a:lnSpc>
              <a:buNone/>
              <a:tabLst>
                <a:tab pos="0" algn="l"/>
              </a:tabLst>
            </a:pPr>
            <a:endParaRPr lang="fr-FR" sz="2000" b="0" strike="noStrike" spc="-1">
              <a:latin typeface="Arial"/>
            </a:endParaRPr>
          </a:p>
        </p:txBody>
      </p:sp>
      <p:sp>
        <p:nvSpPr>
          <p:cNvPr id="826" name="PlaceHolder 3"/>
          <p:cNvSpPr>
            <a:spLocks noGrp="1"/>
          </p:cNvSpPr>
          <p:nvPr>
            <p:ph type="sldNum" idx="28"/>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8E6FC464-50B9-4A2C-AE79-3D5CEE4870FD}" type="slidenum">
              <a:rPr lang="fr-FR" sz="1200" b="0" strike="noStrike" spc="-1">
                <a:latin typeface="Times New Roman"/>
              </a:rPr>
              <a:t>23</a:t>
            </a:fld>
            <a:endParaRPr lang="fr-FR"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PlaceHolder 1"/>
          <p:cNvSpPr>
            <a:spLocks noGrp="1" noRot="1" noChangeAspect="1"/>
          </p:cNvSpPr>
          <p:nvPr>
            <p:ph type="sldImg"/>
          </p:nvPr>
        </p:nvSpPr>
        <p:spPr>
          <a:xfrm>
            <a:off x="685800" y="1143000"/>
            <a:ext cx="5486400" cy="3086100"/>
          </a:xfrm>
          <a:prstGeom prst="rect">
            <a:avLst/>
          </a:prstGeom>
          <a:ln w="0">
            <a:noFill/>
          </a:ln>
        </p:spPr>
      </p:sp>
      <p:sp>
        <p:nvSpPr>
          <p:cNvPr id="82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216000">
              <a:lnSpc>
                <a:spcPct val="100000"/>
              </a:lnSpc>
              <a:buNone/>
            </a:pPr>
            <a:r>
              <a:rPr lang="en-US" sz="2000" b="0" strike="noStrike" spc="-1">
                <a:latin typeface="Calibri"/>
              </a:rPr>
              <a:t>Selon la loi , l'objectif du rdv de liaison est d'informer le salarie qu'il peut bénéficier: </a:t>
            </a:r>
            <a:endParaRPr lang="fr-FR" sz="2000" b="0" strike="noStrike" spc="-1">
              <a:latin typeface="Arial"/>
            </a:endParaRPr>
          </a:p>
          <a:p>
            <a:pPr marL="216000" indent="-216000">
              <a:lnSpc>
                <a:spcPct val="100000"/>
              </a:lnSpc>
              <a:buNone/>
            </a:pPr>
            <a:r>
              <a:rPr lang="en-US" sz="2000" b="0" strike="noStrike" spc="-1">
                <a:latin typeface="Calibri"/>
              </a:rPr>
              <a:t>-D'actions de prévention de la desinsertion professionnelle</a:t>
            </a:r>
            <a:endParaRPr lang="fr-FR" sz="2000" b="0" strike="noStrike" spc="-1">
              <a:latin typeface="Arial"/>
            </a:endParaRPr>
          </a:p>
          <a:p>
            <a:pPr marL="216000" indent="-216000">
              <a:lnSpc>
                <a:spcPct val="100000"/>
              </a:lnSpc>
              <a:buNone/>
            </a:pPr>
            <a:r>
              <a:rPr lang="en-US" sz="2000" b="0" strike="noStrike" spc="-1">
                <a:latin typeface="Calibri"/>
              </a:rPr>
              <a:t>-Dune visite de pré reprise </a:t>
            </a:r>
            <a:endParaRPr lang="fr-FR" sz="2000" b="0" strike="noStrike" spc="-1">
              <a:latin typeface="Arial"/>
            </a:endParaRPr>
          </a:p>
          <a:p>
            <a:pPr marL="216000" indent="-216000">
              <a:lnSpc>
                <a:spcPct val="100000"/>
              </a:lnSpc>
              <a:buNone/>
            </a:pPr>
            <a:r>
              <a:rPr lang="en-US" sz="2000" b="0" strike="noStrike" spc="-1">
                <a:latin typeface="Calibri"/>
              </a:rPr>
              <a:t>-De mesures d'aménagement du poste et du temps de travail</a:t>
            </a:r>
            <a:endParaRPr lang="fr-FR" sz="2000" b="0" strike="noStrike" spc="-1">
              <a:latin typeface="Arial"/>
            </a:endParaRPr>
          </a:p>
          <a:p>
            <a:pPr marL="216000" indent="-216000">
              <a:lnSpc>
                <a:spcPct val="100000"/>
              </a:lnSpc>
              <a:buNone/>
            </a:pPr>
            <a:endParaRPr lang="fr-FR" sz="2000" b="0" strike="noStrike" spc="-1">
              <a:latin typeface="Arial"/>
            </a:endParaRPr>
          </a:p>
          <a:p>
            <a:pPr marL="216000" indent="-216000">
              <a:lnSpc>
                <a:spcPct val="100000"/>
              </a:lnSpc>
              <a:buNone/>
            </a:pPr>
            <a:r>
              <a:rPr lang="en-US" sz="2000" b="0" strike="noStrike" spc="-1">
                <a:latin typeface="Calibri"/>
              </a:rPr>
              <a:t>L'employeur doit informer son salarie qu'il peut solliciter la tenue d'un tel rendez vous</a:t>
            </a:r>
            <a:endParaRPr lang="fr-FR" sz="2000" b="0" strike="noStrike" spc="-1">
              <a:latin typeface="Arial"/>
            </a:endParaRPr>
          </a:p>
          <a:p>
            <a:pPr marL="216000" indent="-216000">
              <a:lnSpc>
                <a:spcPct val="100000"/>
              </a:lnSpc>
              <a:buNone/>
            </a:pPr>
            <a:endParaRPr lang="fr-FR" sz="2000" b="0" strike="noStrike" spc="-1">
              <a:latin typeface="Arial"/>
            </a:endParaRPr>
          </a:p>
        </p:txBody>
      </p:sp>
      <p:sp>
        <p:nvSpPr>
          <p:cNvPr id="829" name="PlaceHolder 3"/>
          <p:cNvSpPr>
            <a:spLocks noGrp="1"/>
          </p:cNvSpPr>
          <p:nvPr>
            <p:ph type="sldNum" idx="29"/>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04FA6E72-9658-4554-AE88-C3BED15E9EBA}" type="slidenum">
              <a:rPr lang="fr-FR" sz="1200" b="0" strike="noStrike" spc="-1">
                <a:latin typeface="Times New Roman"/>
              </a:rPr>
              <a:t>24</a:t>
            </a:fld>
            <a:endParaRPr lang="fr-FR"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 name="PlaceHolder 1"/>
          <p:cNvSpPr>
            <a:spLocks noGrp="1" noRot="1" noChangeAspect="1"/>
          </p:cNvSpPr>
          <p:nvPr>
            <p:ph type="sldImg"/>
          </p:nvPr>
        </p:nvSpPr>
        <p:spPr>
          <a:xfrm>
            <a:off x="685800" y="1143000"/>
            <a:ext cx="5486400" cy="3086100"/>
          </a:xfrm>
          <a:prstGeom prst="rect">
            <a:avLst/>
          </a:prstGeom>
          <a:ln w="0">
            <a:noFill/>
          </a:ln>
        </p:spPr>
      </p:sp>
      <p:sp>
        <p:nvSpPr>
          <p:cNvPr id="83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32" name="PlaceHolder 3"/>
          <p:cNvSpPr>
            <a:spLocks noGrp="1"/>
          </p:cNvSpPr>
          <p:nvPr>
            <p:ph type="sldNum" idx="30"/>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81275A8F-A6AC-4AB4-9655-E715E46CF77C}" type="slidenum">
              <a:rPr lang="fr-FR" sz="1200" b="0" strike="noStrike" spc="-1">
                <a:latin typeface="Times New Roman"/>
              </a:rPr>
              <a:t>25</a:t>
            </a:fld>
            <a:endParaRPr lang="fr-FR"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 name="PlaceHolder 1"/>
          <p:cNvSpPr>
            <a:spLocks noGrp="1" noRot="1" noChangeAspect="1"/>
          </p:cNvSpPr>
          <p:nvPr>
            <p:ph type="sldImg"/>
          </p:nvPr>
        </p:nvSpPr>
        <p:spPr>
          <a:xfrm>
            <a:off x="685800" y="1143000"/>
            <a:ext cx="5486400" cy="3086100"/>
          </a:xfrm>
          <a:prstGeom prst="rect">
            <a:avLst/>
          </a:prstGeom>
          <a:ln w="0">
            <a:noFill/>
          </a:ln>
        </p:spPr>
      </p:sp>
      <p:sp>
        <p:nvSpPr>
          <p:cNvPr id="834"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35" name="PlaceHolder 3"/>
          <p:cNvSpPr>
            <a:spLocks noGrp="1"/>
          </p:cNvSpPr>
          <p:nvPr>
            <p:ph type="sldNum" idx="31"/>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F4690576-86C3-4D74-88A1-06CC7142638A}" type="slidenum">
              <a:rPr lang="fr-FR" sz="1200" b="0" strike="noStrike" spc="-1">
                <a:latin typeface="Times New Roman"/>
              </a:rPr>
              <a:t>26</a:t>
            </a:fld>
            <a:endParaRPr lang="fr-F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PlaceHolder 1"/>
          <p:cNvSpPr>
            <a:spLocks noGrp="1" noRot="1" noChangeAspect="1"/>
          </p:cNvSpPr>
          <p:nvPr>
            <p:ph type="sldImg"/>
          </p:nvPr>
        </p:nvSpPr>
        <p:spPr>
          <a:xfrm>
            <a:off x="685800" y="1143000"/>
            <a:ext cx="5486400" cy="3086100"/>
          </a:xfrm>
          <a:prstGeom prst="rect">
            <a:avLst/>
          </a:prstGeom>
          <a:ln w="0">
            <a:noFill/>
          </a:ln>
        </p:spPr>
      </p:sp>
      <p:sp>
        <p:nvSpPr>
          <p:cNvPr id="78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spcBef>
                <a:spcPts val="360"/>
              </a:spcBef>
              <a:buNone/>
              <a:tabLst>
                <a:tab pos="0" algn="l"/>
              </a:tabLst>
            </a:pPr>
            <a:r>
              <a:rPr lang="en-US" sz="1200" b="0" strike="noStrike" spc="-1">
                <a:solidFill>
                  <a:srgbClr val="000000"/>
                </a:solidFill>
                <a:latin typeface="Times New Roman"/>
                <a:ea typeface="+mn-ea"/>
              </a:rPr>
              <a:t>Le webinaire du jour s'inscrit dans l'entrée en vigueur le 31 mars 22 de la réforme portée par la loi du 2 aout 21 orientée vers le renforcement de la prévention en général , primaire en particulier En tant qu'employeur vous êtes soumis aux obligations imposées par le code du travail et ses réformes en matière de santé sécurité au travail </a:t>
            </a:r>
            <a:endParaRPr lang="fr-FR" sz="1200" b="0" strike="noStrike" spc="-1">
              <a:latin typeface="Arial"/>
            </a:endParaRPr>
          </a:p>
          <a:p>
            <a:pPr>
              <a:lnSpc>
                <a:spcPct val="100000"/>
              </a:lnSpc>
              <a:buNone/>
              <a:tabLst>
                <a:tab pos="0" algn="l"/>
              </a:tabLst>
            </a:pPr>
            <a:endParaRPr lang="fr-FR" sz="1200" b="0" strike="noStrike" spc="-1">
              <a:latin typeface="Arial"/>
            </a:endParaRPr>
          </a:p>
        </p:txBody>
      </p:sp>
      <p:sp>
        <p:nvSpPr>
          <p:cNvPr id="784"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012DBBDC-81E6-45C0-8AAB-96480C89CD0A}" type="slidenum">
              <a:rPr lang="fr-FR" sz="1200" b="0" strike="noStrike" spc="-1">
                <a:latin typeface="Times New Roman"/>
              </a:rPr>
              <a:t>3</a:t>
            </a:fld>
            <a:endParaRPr lang="fr-FR"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PlaceHolder 1"/>
          <p:cNvSpPr>
            <a:spLocks noGrp="1" noRot="1" noChangeAspect="1"/>
          </p:cNvSpPr>
          <p:nvPr>
            <p:ph type="sldImg"/>
          </p:nvPr>
        </p:nvSpPr>
        <p:spPr>
          <a:xfrm>
            <a:off x="685800" y="1143000"/>
            <a:ext cx="5486400" cy="3086100"/>
          </a:xfrm>
          <a:prstGeom prst="rect">
            <a:avLst/>
          </a:prstGeom>
          <a:ln w="0">
            <a:noFill/>
          </a:ln>
        </p:spPr>
      </p:sp>
      <p:sp>
        <p:nvSpPr>
          <p:cNvPr id="83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spcBef>
                <a:spcPts val="360"/>
              </a:spcBef>
              <a:buNone/>
              <a:tabLst>
                <a:tab pos="0" algn="l"/>
              </a:tabLst>
            </a:pPr>
            <a:r>
              <a:rPr lang="fr-FR" sz="1200" b="0" strike="noStrike" spc="-1">
                <a:solidFill>
                  <a:srgbClr val="000000"/>
                </a:solidFill>
                <a:latin typeface="Times New Roman"/>
                <a:ea typeface="+mn-ea"/>
              </a:rPr>
              <a:t>Organisée par le médecin du travail à l’initiative du salarié, de son médecin traitant, ou du médecin conseil de l’assurance maladie, la visite de pré-reprise vise à favoriser le maintien en emploi du travailleur. En effet, dans le cadre de cette visite, le médecin du travail peut notamment proposer des mesures d’aménagement de poste.</a:t>
            </a:r>
            <a:endParaRPr lang="fr-FR" sz="1200" b="0" strike="noStrike" spc="-1">
              <a:latin typeface="Arial"/>
            </a:endParaRPr>
          </a:p>
          <a:p>
            <a:pPr>
              <a:lnSpc>
                <a:spcPct val="100000"/>
              </a:lnSpc>
              <a:spcBef>
                <a:spcPts val="360"/>
              </a:spcBef>
              <a:buNone/>
              <a:tabLst>
                <a:tab pos="0" algn="l"/>
              </a:tabLst>
            </a:pPr>
            <a:endParaRPr lang="fr-FR" sz="1200" b="0" strike="noStrike" spc="-1">
              <a:latin typeface="Arial"/>
            </a:endParaRPr>
          </a:p>
          <a:p>
            <a:pPr>
              <a:lnSpc>
                <a:spcPct val="100000"/>
              </a:lnSpc>
              <a:spcBef>
                <a:spcPts val="360"/>
              </a:spcBef>
              <a:buNone/>
              <a:tabLst>
                <a:tab pos="0" algn="l"/>
              </a:tabLst>
            </a:pPr>
            <a:r>
              <a:rPr lang="fr-FR" sz="1200" b="0" strike="noStrike" spc="-1">
                <a:solidFill>
                  <a:srgbClr val="000000"/>
                </a:solidFill>
                <a:latin typeface="Times New Roman"/>
                <a:ea typeface="+mn-ea"/>
              </a:rPr>
              <a:t>La visite médicale de pré-reprise est désormais ouverte à tous les salariés en arrêt de travail de plus de 30 jours (contre plus de 3 mois auparavant).</a:t>
            </a:r>
            <a:endParaRPr lang="fr-FR" sz="1200" b="0" strike="noStrike" spc="-1">
              <a:latin typeface="Arial"/>
            </a:endParaRPr>
          </a:p>
          <a:p>
            <a:pPr>
              <a:lnSpc>
                <a:spcPct val="100000"/>
              </a:lnSpc>
              <a:buNone/>
              <a:tabLst>
                <a:tab pos="0" algn="l"/>
              </a:tabLst>
            </a:pPr>
            <a:endParaRPr lang="fr-FR" sz="1200" b="0" strike="noStrike" spc="-1">
              <a:latin typeface="Arial"/>
            </a:endParaRPr>
          </a:p>
        </p:txBody>
      </p:sp>
      <p:sp>
        <p:nvSpPr>
          <p:cNvPr id="838" name="PlaceHolder 3"/>
          <p:cNvSpPr>
            <a:spLocks noGrp="1"/>
          </p:cNvSpPr>
          <p:nvPr>
            <p:ph type="sldNum" idx="32"/>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6C5D4C63-2157-41AC-B5F5-5D718516B2C5}" type="slidenum">
              <a:rPr lang="fr-FR" sz="1200" b="0" strike="noStrike" spc="-1">
                <a:latin typeface="Times New Roman"/>
              </a:rPr>
              <a:t>27</a:t>
            </a:fld>
            <a:endParaRPr lang="fr-FR"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PlaceHolder 1"/>
          <p:cNvSpPr>
            <a:spLocks noGrp="1" noRot="1" noChangeAspect="1"/>
          </p:cNvSpPr>
          <p:nvPr>
            <p:ph type="sldImg"/>
          </p:nvPr>
        </p:nvSpPr>
        <p:spPr>
          <a:xfrm>
            <a:off x="685800" y="1143000"/>
            <a:ext cx="5486400" cy="3086100"/>
          </a:xfrm>
          <a:prstGeom prst="rect">
            <a:avLst/>
          </a:prstGeom>
          <a:ln w="0">
            <a:noFill/>
          </a:ln>
        </p:spPr>
      </p:sp>
      <p:sp>
        <p:nvSpPr>
          <p:cNvPr id="84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41" name="PlaceHolder 3"/>
          <p:cNvSpPr>
            <a:spLocks noGrp="1"/>
          </p:cNvSpPr>
          <p:nvPr>
            <p:ph type="sldNum" idx="33"/>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DABDDDCD-2353-4397-B286-04D07C8F4B10}" type="slidenum">
              <a:rPr lang="fr-FR" sz="1200" b="0" strike="noStrike" spc="-1">
                <a:latin typeface="Times New Roman"/>
              </a:rPr>
              <a:t>28</a:t>
            </a:fld>
            <a:endParaRPr lang="fr-FR"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 name="PlaceHolder 1"/>
          <p:cNvSpPr>
            <a:spLocks noGrp="1" noRot="1" noChangeAspect="1"/>
          </p:cNvSpPr>
          <p:nvPr>
            <p:ph type="sldImg"/>
          </p:nvPr>
        </p:nvSpPr>
        <p:spPr>
          <a:xfrm>
            <a:off x="685800" y="1143000"/>
            <a:ext cx="5486400" cy="3086100"/>
          </a:xfrm>
          <a:prstGeom prst="rect">
            <a:avLst/>
          </a:prstGeom>
          <a:ln w="0">
            <a:noFill/>
          </a:ln>
        </p:spPr>
      </p:sp>
      <p:sp>
        <p:nvSpPr>
          <p:cNvPr id="843"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44" name="PlaceHolder 3"/>
          <p:cNvSpPr>
            <a:spLocks noGrp="1"/>
          </p:cNvSpPr>
          <p:nvPr>
            <p:ph type="sldNum" idx="34"/>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5783F451-7F66-4BCA-A639-3F85CFAFC036}" type="slidenum">
              <a:rPr lang="fr-FR" sz="1200" b="0" strike="noStrike" spc="-1">
                <a:latin typeface="Times New Roman"/>
              </a:rPr>
              <a:t>29</a:t>
            </a:fld>
            <a:endParaRPr lang="fr-FR"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 name="PlaceHolder 1"/>
          <p:cNvSpPr>
            <a:spLocks noGrp="1" noRot="1" noChangeAspect="1"/>
          </p:cNvSpPr>
          <p:nvPr>
            <p:ph type="sldImg"/>
          </p:nvPr>
        </p:nvSpPr>
        <p:spPr>
          <a:xfrm>
            <a:off x="685800" y="1143000"/>
            <a:ext cx="5486400" cy="3086100"/>
          </a:xfrm>
          <a:prstGeom prst="rect">
            <a:avLst/>
          </a:prstGeom>
          <a:ln w="0">
            <a:noFill/>
          </a:ln>
        </p:spPr>
      </p:sp>
      <p:sp>
        <p:nvSpPr>
          <p:cNvPr id="846"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47" name="PlaceHolder 3"/>
          <p:cNvSpPr>
            <a:spLocks noGrp="1"/>
          </p:cNvSpPr>
          <p:nvPr>
            <p:ph type="sldNum" idx="35"/>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14134D58-5176-48B5-BA81-5476762A28D3}" type="slidenum">
              <a:rPr lang="fr-FR" sz="1200" b="0" strike="noStrike" spc="-1">
                <a:latin typeface="Times New Roman"/>
              </a:rPr>
              <a:t>30</a:t>
            </a:fld>
            <a:endParaRPr lang="fr-FR"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PlaceHolder 1"/>
          <p:cNvSpPr>
            <a:spLocks noGrp="1" noRot="1" noChangeAspect="1"/>
          </p:cNvSpPr>
          <p:nvPr>
            <p:ph type="sldImg"/>
          </p:nvPr>
        </p:nvSpPr>
        <p:spPr>
          <a:xfrm>
            <a:off x="685800" y="1143000"/>
            <a:ext cx="5486400" cy="3086100"/>
          </a:xfrm>
          <a:prstGeom prst="rect">
            <a:avLst/>
          </a:prstGeom>
          <a:ln w="0">
            <a:noFill/>
          </a:ln>
        </p:spPr>
      </p:sp>
      <p:sp>
        <p:nvSpPr>
          <p:cNvPr id="849"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50" name="PlaceHolder 3"/>
          <p:cNvSpPr>
            <a:spLocks noGrp="1"/>
          </p:cNvSpPr>
          <p:nvPr>
            <p:ph type="sldNum" idx="36"/>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8A73AF23-DAF9-41C2-9C38-C7A3E4BE9866}" type="slidenum">
              <a:rPr lang="fr-FR" sz="1200" b="0" strike="noStrike" spc="-1">
                <a:latin typeface="Times New Roman"/>
              </a:rPr>
              <a:t>31</a:t>
            </a:fld>
            <a:endParaRPr lang="fr-FR"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 name="PlaceHolder 1"/>
          <p:cNvSpPr>
            <a:spLocks noGrp="1" noRot="1" noChangeAspect="1"/>
          </p:cNvSpPr>
          <p:nvPr>
            <p:ph type="sldImg"/>
          </p:nvPr>
        </p:nvSpPr>
        <p:spPr>
          <a:xfrm>
            <a:off x="685800" y="1143000"/>
            <a:ext cx="5486400" cy="3086100"/>
          </a:xfrm>
          <a:prstGeom prst="rect">
            <a:avLst/>
          </a:prstGeom>
          <a:ln w="0">
            <a:noFill/>
          </a:ln>
        </p:spPr>
      </p:sp>
      <p:sp>
        <p:nvSpPr>
          <p:cNvPr id="85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53" name="PlaceHolder 3"/>
          <p:cNvSpPr>
            <a:spLocks noGrp="1"/>
          </p:cNvSpPr>
          <p:nvPr>
            <p:ph type="sldNum" idx="37"/>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9F0195DD-05BB-424C-BC59-9D596805E2C0}" type="slidenum">
              <a:rPr lang="fr-FR" sz="1200" b="0" strike="noStrike" spc="-1">
                <a:latin typeface="Times New Roman"/>
              </a:rPr>
              <a:t>32</a:t>
            </a:fld>
            <a:endParaRPr lang="fr-F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 name="PlaceHolder 1"/>
          <p:cNvSpPr>
            <a:spLocks noGrp="1" noRot="1" noChangeAspect="1"/>
          </p:cNvSpPr>
          <p:nvPr>
            <p:ph type="sldImg"/>
          </p:nvPr>
        </p:nvSpPr>
        <p:spPr>
          <a:xfrm>
            <a:off x="685800" y="1143000"/>
            <a:ext cx="5486400" cy="3086100"/>
          </a:xfrm>
          <a:prstGeom prst="rect">
            <a:avLst/>
          </a:prstGeom>
          <a:ln w="0">
            <a:noFill/>
          </a:ln>
        </p:spPr>
      </p:sp>
      <p:sp>
        <p:nvSpPr>
          <p:cNvPr id="786"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spcBef>
                <a:spcPts val="360"/>
              </a:spcBef>
              <a:buNone/>
              <a:tabLst>
                <a:tab pos="0" algn="l"/>
              </a:tabLst>
            </a:pPr>
            <a:r>
              <a:rPr lang="en-US" sz="1200" b="0" strike="noStrike" spc="-1">
                <a:solidFill>
                  <a:srgbClr val="000000"/>
                </a:solidFill>
                <a:latin typeface="Times New Roman"/>
                <a:ea typeface="+mn-ea"/>
              </a:rPr>
              <a:t>Outre les prérogatives confiées aux services santé au travail afin d'asseoir leurs missions de conseillés  des entreprises l'employeur lui aussi est enjoint de renforcer ses actions en matière de prévention des risques , primaire en particulier, </a:t>
            </a:r>
            <a:endParaRPr lang="fr-FR" sz="1200" b="0" strike="noStrike" spc="-1">
              <a:latin typeface="Arial"/>
            </a:endParaRPr>
          </a:p>
          <a:p>
            <a:pPr>
              <a:lnSpc>
                <a:spcPct val="100000"/>
              </a:lnSpc>
              <a:spcBef>
                <a:spcPts val="360"/>
              </a:spcBef>
              <a:buNone/>
              <a:tabLst>
                <a:tab pos="0" algn="l"/>
              </a:tabLst>
            </a:pPr>
            <a:r>
              <a:rPr lang="en-US" sz="1200" b="0" strike="noStrike" spc="-1">
                <a:solidFill>
                  <a:srgbClr val="000000"/>
                </a:solidFill>
                <a:latin typeface="Times New Roman"/>
                <a:ea typeface="+mn-ea"/>
              </a:rPr>
              <a:t>de favoriser la PDP</a:t>
            </a:r>
            <a:endParaRPr lang="fr-FR" sz="1200" b="0" strike="noStrike" spc="-1">
              <a:latin typeface="Arial"/>
            </a:endParaRPr>
          </a:p>
          <a:p>
            <a:pPr>
              <a:lnSpc>
                <a:spcPct val="100000"/>
              </a:lnSpc>
              <a:buNone/>
              <a:tabLst>
                <a:tab pos="0" algn="l"/>
              </a:tabLst>
            </a:pPr>
            <a:endParaRPr lang="fr-FR" sz="1200" b="0" strike="noStrike" spc="-1">
              <a:latin typeface="Arial"/>
            </a:endParaRPr>
          </a:p>
        </p:txBody>
      </p:sp>
      <p:sp>
        <p:nvSpPr>
          <p:cNvPr id="787"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6E5AFEE4-266D-4CE7-AB19-5D4E0C619525}" type="slidenum">
              <a:rPr lang="fr-FR" sz="1200" b="0" strike="noStrike" spc="-1">
                <a:latin typeface="Times New Roman"/>
              </a:rPr>
              <a:t>4</a:t>
            </a:fld>
            <a:endParaRPr lang="fr-F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 name="PlaceHolder 1"/>
          <p:cNvSpPr>
            <a:spLocks noGrp="1" noRot="1" noChangeAspect="1"/>
          </p:cNvSpPr>
          <p:nvPr>
            <p:ph type="sldImg"/>
          </p:nvPr>
        </p:nvSpPr>
        <p:spPr>
          <a:xfrm>
            <a:off x="685800" y="1143000"/>
            <a:ext cx="5486400" cy="3086100"/>
          </a:xfrm>
          <a:prstGeom prst="rect">
            <a:avLst/>
          </a:prstGeom>
          <a:ln w="0">
            <a:noFill/>
          </a:ln>
        </p:spPr>
      </p:sp>
      <p:sp>
        <p:nvSpPr>
          <p:cNvPr id="78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spcBef>
                <a:spcPts val="360"/>
              </a:spcBef>
              <a:buNone/>
              <a:tabLst>
                <a:tab pos="0" algn="l"/>
              </a:tabLst>
            </a:pPr>
            <a:r>
              <a:rPr lang="fr-FR" sz="1200" b="0" strike="noStrike" spc="-1">
                <a:solidFill>
                  <a:srgbClr val="000000"/>
                </a:solidFill>
                <a:latin typeface="Times New Roman"/>
                <a:ea typeface="+mn-ea"/>
              </a:rPr>
              <a:t>non obstant l'obligation de répondre au cadrage juridique Dans un contexte de vieillissement de la population, de pénibilité , d'usure professionnelle et dune politique de gestion des emplois et des parcours professionnels encore timide Avec un nombre de salaries arrêtés supérieur à 40% chaque année depuis 2016 (Augmentation régulière des arrêts longs, de durée moyenne de 97j )l'absentéisme maladie represente également un coût tant au niveau de l'individu que de l'entreprise sont bien réelles . Sil est évident qu'une analyse de ses causes et la mise en oeuvre d'actions de prévention est indispensable Une question se pose : quelle place doit occuper les entreprises dans la gestion et la maitrise de l'absenteisme? Quelles pourraient être les pistes pour le prévenir?</a:t>
            </a:r>
            <a:endParaRPr lang="fr-FR" sz="1200" b="0" strike="noStrike" spc="-1">
              <a:latin typeface="Arial"/>
            </a:endParaRPr>
          </a:p>
          <a:p>
            <a:pPr>
              <a:lnSpc>
                <a:spcPct val="100000"/>
              </a:lnSpc>
              <a:buNone/>
              <a:tabLst>
                <a:tab pos="0" algn="l"/>
              </a:tabLst>
            </a:pPr>
            <a:endParaRPr lang="fr-FR" sz="1200" b="0" strike="noStrike" spc="-1">
              <a:latin typeface="Arial"/>
            </a:endParaRPr>
          </a:p>
        </p:txBody>
      </p:sp>
      <p:sp>
        <p:nvSpPr>
          <p:cNvPr id="790"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4DF20A1D-322A-4DE1-9A5F-367E16C0C826}" type="slidenum">
              <a:rPr lang="fr-FR" sz="1200" b="0" strike="noStrike" spc="-1">
                <a:latin typeface="Times New Roman"/>
              </a:rPr>
              <a:t>6</a:t>
            </a:fld>
            <a:endParaRPr lang="fr-F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 name="PlaceHolder 1"/>
          <p:cNvSpPr>
            <a:spLocks noGrp="1" noRot="1" noChangeAspect="1"/>
          </p:cNvSpPr>
          <p:nvPr>
            <p:ph type="sldImg"/>
          </p:nvPr>
        </p:nvSpPr>
        <p:spPr>
          <a:xfrm>
            <a:off x="685800" y="1143000"/>
            <a:ext cx="5486400" cy="3086100"/>
          </a:xfrm>
          <a:prstGeom prst="rect">
            <a:avLst/>
          </a:prstGeom>
          <a:ln w="0">
            <a:noFill/>
          </a:ln>
        </p:spPr>
      </p:sp>
      <p:sp>
        <p:nvSpPr>
          <p:cNvPr id="79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spcBef>
                <a:spcPts val="360"/>
              </a:spcBef>
              <a:buNone/>
              <a:tabLst>
                <a:tab pos="0" algn="l"/>
              </a:tabLst>
            </a:pPr>
            <a:r>
              <a:rPr lang="fr-FR" sz="1200" b="0" strike="noStrike" spc="-1">
                <a:solidFill>
                  <a:srgbClr val="000000"/>
                </a:solidFill>
                <a:latin typeface="Times New Roman"/>
                <a:ea typeface="+mn-ea"/>
              </a:rPr>
              <a:t>non obstant l'obligation de répondre au cadrage juridique Dans un contexte de vieillissement de la population, de pénibilité , d'usure professionnelle et dune politique de gestion des emplois et des parcours professionnels encore timide Avec un nombre de salaries arrêtés supérieur à 40% chaque année depuis 2016 (Augmentation régulière des arrêts longs, de durée moyenne de 97j )l'absentéisme maladie represente également un coût tant au niveau de l'individu que de l'entreprise sont bien réelles . Sil est évident qu'une analyse de ses causes et la mise en oeuvre d'actions de prévention est indispensable Une question se pose : quelle place doit occuper les entreprises dans la gestion et la maitrise de l'absenteisme? Quelles pourraient être les pistes pour le prévenir?</a:t>
            </a:r>
            <a:endParaRPr lang="fr-FR" sz="1200" b="0" strike="noStrike" spc="-1">
              <a:latin typeface="Arial"/>
            </a:endParaRPr>
          </a:p>
          <a:p>
            <a:pPr>
              <a:lnSpc>
                <a:spcPct val="100000"/>
              </a:lnSpc>
              <a:buNone/>
              <a:tabLst>
                <a:tab pos="0" algn="l"/>
              </a:tabLst>
            </a:pPr>
            <a:endParaRPr lang="fr-FR" sz="1200" b="0" strike="noStrike" spc="-1">
              <a:latin typeface="Arial"/>
            </a:endParaRPr>
          </a:p>
        </p:txBody>
      </p:sp>
      <p:sp>
        <p:nvSpPr>
          <p:cNvPr id="793"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60ED9EDF-EDD9-4945-9CE4-FD56F2A9F881}" type="slidenum">
              <a:rPr lang="fr-FR" sz="1200" b="0" strike="noStrike" spc="-1">
                <a:latin typeface="Times New Roman"/>
              </a:rPr>
              <a:t>7</a:t>
            </a:fld>
            <a:endParaRPr lang="fr-F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 name="PlaceHolder 1"/>
          <p:cNvSpPr>
            <a:spLocks noGrp="1" noRot="1" noChangeAspect="1"/>
          </p:cNvSpPr>
          <p:nvPr>
            <p:ph type="sldImg"/>
          </p:nvPr>
        </p:nvSpPr>
        <p:spPr>
          <a:xfrm>
            <a:off x="685800" y="1143000"/>
            <a:ext cx="5486400" cy="3086100"/>
          </a:xfrm>
          <a:prstGeom prst="rect">
            <a:avLst/>
          </a:prstGeom>
          <a:ln w="0">
            <a:noFill/>
          </a:ln>
        </p:spPr>
      </p:sp>
      <p:sp>
        <p:nvSpPr>
          <p:cNvPr id="79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216000">
              <a:lnSpc>
                <a:spcPct val="100000"/>
              </a:lnSpc>
              <a:buNone/>
            </a:pPr>
            <a:r>
              <a:rPr lang="fr-FR" sz="2000" b="0" strike="noStrike" spc="-1">
                <a:latin typeface="Arial"/>
              </a:rPr>
              <a:t>En tant qu'employeur vous êtes soumis aux obligations imposées par le code du travail et ses réformes en matière de santé sécurité au travail </a:t>
            </a:r>
          </a:p>
          <a:p>
            <a:pPr marL="216000" indent="-216000">
              <a:lnSpc>
                <a:spcPct val="100000"/>
              </a:lnSpc>
              <a:buNone/>
            </a:pPr>
            <a:r>
              <a:rPr lang="fr-FR" sz="2000" b="0" strike="noStrike" spc="-1">
                <a:latin typeface="Arial"/>
              </a:rPr>
              <a:t>La réforme portée par la loi n° 2021-1018 du 2 août 2021 pour le renforcement de la prévention en santé au travail est donc entrée en vigueur, dans sa majorité, le 31 mars 2022</a:t>
            </a:r>
          </a:p>
          <a:p>
            <a:pPr marL="216000" indent="-216000">
              <a:lnSpc>
                <a:spcPct val="100000"/>
              </a:lnSpc>
              <a:buNone/>
            </a:pPr>
            <a:endParaRPr lang="fr-FR" sz="2000" b="0" strike="noStrike" spc="-1">
              <a:latin typeface="Arial"/>
            </a:endParaRPr>
          </a:p>
        </p:txBody>
      </p:sp>
      <p:sp>
        <p:nvSpPr>
          <p:cNvPr id="796"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CE48B60A-C503-41D6-9A6B-19D398EAE1B9}" type="slidenum">
              <a:rPr lang="fr-FR" sz="1200" b="0" strike="noStrike" spc="-1">
                <a:latin typeface="Times New Roman"/>
              </a:rPr>
              <a:t>8</a:t>
            </a:fld>
            <a:endParaRPr lang="fr-F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 name="PlaceHolder 1"/>
          <p:cNvSpPr>
            <a:spLocks noGrp="1" noRot="1" noChangeAspect="1"/>
          </p:cNvSpPr>
          <p:nvPr>
            <p:ph type="sldImg"/>
          </p:nvPr>
        </p:nvSpPr>
        <p:spPr>
          <a:xfrm>
            <a:off x="685800" y="1143000"/>
            <a:ext cx="5486400" cy="3086100"/>
          </a:xfrm>
          <a:prstGeom prst="rect">
            <a:avLst/>
          </a:prstGeom>
          <a:ln w="0">
            <a:noFill/>
          </a:ln>
        </p:spPr>
      </p:sp>
      <p:sp>
        <p:nvSpPr>
          <p:cNvPr id="79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16000" indent="-216000">
              <a:lnSpc>
                <a:spcPct val="100000"/>
              </a:lnSpc>
              <a:buNone/>
            </a:pPr>
            <a:r>
              <a:rPr lang="fr-FR" sz="2000" b="0" strike="noStrike" spc="-1">
                <a:latin typeface="Arial"/>
              </a:rPr>
              <a:t>Plus qu'un terme il s'agit d'un processus où la capacité d'un salarié à tenir son emploi dans la durée se retrouve impactée ,  l'amenant à l'exclusion progressive du monde du travail.</a:t>
            </a:r>
          </a:p>
          <a:p>
            <a:pPr marL="216000" indent="-216000">
              <a:lnSpc>
                <a:spcPct val="100000"/>
              </a:lnSpc>
              <a:buNone/>
            </a:pPr>
            <a:r>
              <a:rPr lang="fr-FR" sz="2000" b="0" strike="noStrike" spc="-1">
                <a:latin typeface="Arial"/>
              </a:rPr>
              <a:t>Les évènements y contribuant sont de différentes origines et cumulatifs .Certains salariés peuvent être vulnérables du fait d’un état de santé difficilement compatible avec la poursuite de leur activité, que cela soit d’origine professionnelle ou non. Le contexte de vieillissement des actifs, d’allongement de la vie professionnelle mais également l’augmentation des maladies chroniques renforcent ces risques.</a:t>
            </a:r>
          </a:p>
          <a:p>
            <a:pPr marL="216000" indent="-216000">
              <a:lnSpc>
                <a:spcPct val="100000"/>
              </a:lnSpc>
              <a:buNone/>
            </a:pPr>
            <a:r>
              <a:rPr lang="fr-FR" sz="2000" b="0" strike="noStrike" spc="-1">
                <a:latin typeface="Arial"/>
              </a:rPr>
              <a:t>Les issues peuvent être diverses et plus ou moins réversibles selon le degre d'installation et le moment où se situera l'action. </a:t>
            </a:r>
          </a:p>
          <a:p>
            <a:pPr marL="216000" indent="-216000">
              <a:lnSpc>
                <a:spcPct val="100000"/>
              </a:lnSpc>
              <a:buNone/>
            </a:pPr>
            <a:r>
              <a:rPr lang="fr-FR" sz="2000" b="0" strike="noStrike" spc="-1">
                <a:latin typeface="Arial"/>
              </a:rPr>
              <a:t>La prévention de la désinsertion professionnelle (PDP), consiste à tenir compte de ces situations de vulnérabilité dans les parcours des salariés et à mettre en place des dispositifs d’accompagnement pour prévenir les risques de ruptures.</a:t>
            </a:r>
          </a:p>
          <a:p>
            <a:pPr marL="216000" indent="-216000">
              <a:lnSpc>
                <a:spcPct val="100000"/>
              </a:lnSpc>
              <a:buNone/>
            </a:pPr>
            <a:r>
              <a:rPr lang="fr-FR" sz="2000" b="0" strike="noStrike" spc="-1">
                <a:latin typeface="Arial"/>
              </a:rPr>
              <a:t>Plusieurs mesures de la nouvelle loi visent à mieux prévenir ce risque, avec notamment la réforme des visites médicales et le renforcement de la prévention.</a:t>
            </a:r>
          </a:p>
          <a:p>
            <a:pPr marL="216000" indent="-216000">
              <a:lnSpc>
                <a:spcPct val="100000"/>
              </a:lnSpc>
              <a:buNone/>
            </a:pPr>
            <a:endParaRPr lang="fr-FR" sz="2000" b="0" strike="noStrike" spc="-1">
              <a:latin typeface="Arial"/>
            </a:endParaRPr>
          </a:p>
        </p:txBody>
      </p:sp>
      <p:sp>
        <p:nvSpPr>
          <p:cNvPr id="799" name="PlaceHolder 3"/>
          <p:cNvSpPr>
            <a:spLocks noGrp="1"/>
          </p:cNvSpPr>
          <p:nvPr>
            <p:ph type="sldNum" idx="19"/>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3F4ABF9F-DFD8-4FEA-8074-46792E742FA1}" type="slidenum">
              <a:rPr lang="fr-FR" sz="1200" b="0" strike="noStrike" spc="-1">
                <a:latin typeface="Times New Roman"/>
              </a:rPr>
              <a:t>9</a:t>
            </a:fld>
            <a:endParaRPr lang="fr-F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 name="PlaceHolder 1"/>
          <p:cNvSpPr>
            <a:spLocks noGrp="1" noRot="1" noChangeAspect="1"/>
          </p:cNvSpPr>
          <p:nvPr>
            <p:ph type="sldImg"/>
          </p:nvPr>
        </p:nvSpPr>
        <p:spPr>
          <a:xfrm>
            <a:off x="685800" y="1143000"/>
            <a:ext cx="5486400" cy="3086100"/>
          </a:xfrm>
          <a:prstGeom prst="rect">
            <a:avLst/>
          </a:prstGeom>
          <a:ln w="0">
            <a:noFill/>
          </a:ln>
        </p:spPr>
      </p:sp>
      <p:sp>
        <p:nvSpPr>
          <p:cNvPr id="80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spcBef>
                <a:spcPts val="360"/>
              </a:spcBef>
              <a:buNone/>
              <a:tabLst>
                <a:tab pos="0" algn="l"/>
              </a:tabLst>
            </a:pPr>
            <a:r>
              <a:rPr lang="en-US" sz="1200" b="0" strike="noStrike" spc="-1">
                <a:solidFill>
                  <a:srgbClr val="000000"/>
                </a:solidFill>
                <a:latin typeface="Calibri"/>
                <a:ea typeface="+mn-ea"/>
              </a:rPr>
              <a:t>C’est ce qu’on appelle les signaux faibles. Leur repérage permettra de remonter la pente de la perte de l'emploi , de l'exclusion , de la désinsertion, afin de pouvoir proposer de maniere anticipée des propositions d'actions preventives . </a:t>
            </a:r>
            <a:endParaRPr lang="fr-FR" sz="1200" b="0" strike="noStrike" spc="-1">
              <a:latin typeface="Arial"/>
            </a:endParaRPr>
          </a:p>
          <a:p>
            <a:pPr>
              <a:lnSpc>
                <a:spcPct val="90000"/>
              </a:lnSpc>
              <a:spcBef>
                <a:spcPts val="850"/>
              </a:spcBef>
              <a:spcAft>
                <a:spcPts val="51"/>
              </a:spcAft>
              <a:buNone/>
              <a:tabLst>
                <a:tab pos="0" algn="l"/>
              </a:tabLst>
            </a:pPr>
            <a:r>
              <a:rPr lang="fr-FR" sz="1200" b="0" strike="noStrike" spc="-1">
                <a:solidFill>
                  <a:srgbClr val="000000"/>
                </a:solidFill>
                <a:latin typeface="Times New Roman"/>
                <a:ea typeface="+mn-ea"/>
              </a:rPr>
              <a:t>la loi incite les entreprises à développer une véritable culture de prévention en agissant le plus en amont possible, avant la survenue des risques et des problèmes de santé chez les salariés. </a:t>
            </a:r>
            <a:endParaRPr lang="fr-FR" sz="1200" b="0" strike="noStrike" spc="-1">
              <a:latin typeface="Arial"/>
            </a:endParaRPr>
          </a:p>
          <a:p>
            <a:pPr>
              <a:lnSpc>
                <a:spcPct val="90000"/>
              </a:lnSpc>
              <a:spcBef>
                <a:spcPts val="850"/>
              </a:spcBef>
              <a:spcAft>
                <a:spcPts val="51"/>
              </a:spcAft>
              <a:buNone/>
              <a:tabLst>
                <a:tab pos="0" algn="l"/>
              </a:tabLst>
            </a:pPr>
            <a:r>
              <a:rPr lang="fr-FR" sz="1200" b="0" strike="noStrike" spc="-1">
                <a:solidFill>
                  <a:srgbClr val="000000"/>
                </a:solidFill>
                <a:latin typeface="Times New Roman"/>
                <a:ea typeface="+mn-ea"/>
              </a:rPr>
              <a:t>Et de développer la thématique de maintien en emploi , par le repérage précoce des « décrocheurs » </a:t>
            </a:r>
            <a:endParaRPr lang="fr-FR" sz="1200" b="0" strike="noStrike" spc="-1">
              <a:latin typeface="Arial"/>
            </a:endParaRPr>
          </a:p>
          <a:p>
            <a:pPr>
              <a:lnSpc>
                <a:spcPct val="90000"/>
              </a:lnSpc>
              <a:spcBef>
                <a:spcPts val="850"/>
              </a:spcBef>
              <a:spcAft>
                <a:spcPts val="51"/>
              </a:spcAft>
              <a:buNone/>
              <a:tabLst>
                <a:tab pos="0" algn="l"/>
              </a:tabLst>
            </a:pPr>
            <a:r>
              <a:rPr lang="fr-FR" sz="1200" b="1" strike="noStrike" spc="-1">
                <a:solidFill>
                  <a:srgbClr val="000000"/>
                </a:solidFill>
                <a:latin typeface="Times New Roman"/>
                <a:ea typeface="+mn-ea"/>
              </a:rPr>
              <a:t>ce repérage de salaries en risque de désinsertion interroge l’entreprise sur la prévention primaire de ses risques et conduit à des actions correctives</a:t>
            </a:r>
            <a:r>
              <a:rPr lang="en-US" sz="1200" b="1" strike="noStrike" spc="-1">
                <a:solidFill>
                  <a:srgbClr val="000000"/>
                </a:solidFill>
                <a:latin typeface="Times New Roman"/>
                <a:ea typeface="+mn-ea"/>
              </a:rPr>
              <a:t> </a:t>
            </a:r>
            <a:endParaRPr lang="fr-FR" sz="1200" b="0" strike="noStrike" spc="-1">
              <a:latin typeface="Arial"/>
            </a:endParaRPr>
          </a:p>
          <a:p>
            <a:pPr>
              <a:lnSpc>
                <a:spcPct val="90000"/>
              </a:lnSpc>
              <a:spcBef>
                <a:spcPts val="850"/>
              </a:spcBef>
              <a:spcAft>
                <a:spcPts val="51"/>
              </a:spcAft>
              <a:buNone/>
              <a:tabLst>
                <a:tab pos="0" algn="l"/>
              </a:tabLst>
            </a:pPr>
            <a:endParaRPr lang="fr-FR" sz="1200" b="0" strike="noStrike" spc="-1">
              <a:latin typeface="Arial"/>
            </a:endParaRPr>
          </a:p>
          <a:p>
            <a:pPr>
              <a:lnSpc>
                <a:spcPct val="100000"/>
              </a:lnSpc>
              <a:buNone/>
              <a:tabLst>
                <a:tab pos="0" algn="l"/>
              </a:tabLst>
            </a:pPr>
            <a:endParaRPr lang="fr-FR" sz="1200" b="0" strike="noStrike" spc="-1">
              <a:latin typeface="Arial"/>
            </a:endParaRPr>
          </a:p>
        </p:txBody>
      </p:sp>
      <p:sp>
        <p:nvSpPr>
          <p:cNvPr id="802" name="PlaceHolder 3"/>
          <p:cNvSpPr>
            <a:spLocks noGrp="1"/>
          </p:cNvSpPr>
          <p:nvPr>
            <p:ph type="sldNum" idx="20"/>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2D165597-5587-4D51-BD14-7707E0A8D2BD}" type="slidenum">
              <a:rPr lang="fr-FR" sz="1200" b="0" strike="noStrike" spc="-1">
                <a:latin typeface="Times New Roman"/>
              </a:rPr>
              <a:t>10</a:t>
            </a:fld>
            <a:endParaRPr lang="fr-F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PlaceHolder 1"/>
          <p:cNvSpPr>
            <a:spLocks noGrp="1" noRot="1" noChangeAspect="1"/>
          </p:cNvSpPr>
          <p:nvPr>
            <p:ph type="sldImg"/>
          </p:nvPr>
        </p:nvSpPr>
        <p:spPr>
          <a:xfrm>
            <a:off x="685800" y="1143000"/>
            <a:ext cx="5486400" cy="3086100"/>
          </a:xfrm>
          <a:prstGeom prst="rect">
            <a:avLst/>
          </a:prstGeom>
          <a:ln w="0">
            <a:noFill/>
          </a:ln>
        </p:spPr>
      </p:sp>
      <p:sp>
        <p:nvSpPr>
          <p:cNvPr id="804"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fr-FR" sz="2000" b="0" strike="noStrike" spc="-1">
              <a:latin typeface="Arial"/>
            </a:endParaRPr>
          </a:p>
        </p:txBody>
      </p:sp>
      <p:sp>
        <p:nvSpPr>
          <p:cNvPr id="805" name="PlaceHolder 3"/>
          <p:cNvSpPr>
            <a:spLocks noGrp="1"/>
          </p:cNvSpPr>
          <p:nvPr>
            <p:ph type="sldNum" idx="21"/>
          </p:nvPr>
        </p:nvSpPr>
        <p:spPr>
          <a:xfrm>
            <a:off x="3884760" y="8685360"/>
            <a:ext cx="2971440" cy="458280"/>
          </a:xfrm>
          <a:prstGeom prst="rect">
            <a:avLst/>
          </a:prstGeom>
          <a:noFill/>
          <a:ln w="0">
            <a:noFill/>
          </a:ln>
        </p:spPr>
        <p:txBody>
          <a:bodyPr anchor="b">
            <a:noAutofit/>
          </a:bodyPr>
          <a:lstStyle>
            <a:lvl1pPr algn="r">
              <a:lnSpc>
                <a:spcPct val="100000"/>
              </a:lnSpc>
              <a:buNone/>
              <a:defRPr lang="fr-FR" sz="1200" b="0" strike="noStrike" spc="-1">
                <a:latin typeface="Times New Roman"/>
              </a:defRPr>
            </a:lvl1pPr>
          </a:lstStyle>
          <a:p>
            <a:pPr algn="r">
              <a:lnSpc>
                <a:spcPct val="100000"/>
              </a:lnSpc>
              <a:buNone/>
            </a:pPr>
            <a:fld id="{1658EDFE-1F3D-4F8C-AE69-018EE6E30F8E}" type="slidenum">
              <a:rPr lang="fr-FR" sz="1200" b="0" strike="noStrike" spc="-1">
                <a:latin typeface="Times New Roman"/>
              </a:rPr>
              <a:t>13</a:t>
            </a:fld>
            <a:endParaRPr lang="fr-F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5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5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5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6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6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6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6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6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6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6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7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7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7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7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7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7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7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7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8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8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8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8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9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9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9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9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9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9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9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9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0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0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0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0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0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0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0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1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1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1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1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1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1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1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1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2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2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2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2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2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3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3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3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3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3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4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4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4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4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4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4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4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4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51"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52"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5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5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57"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59"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60"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61"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62"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63"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64"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8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8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8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9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9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9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9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62"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49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49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0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50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0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0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50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0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50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51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51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64"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6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6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7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0"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7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7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77"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81"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83"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84"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8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89"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91"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92"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93"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94"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95"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96"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0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0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0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2"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4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46"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4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1"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5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5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5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5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59"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6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6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63"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65"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66"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6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7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71"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73"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74"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75"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76"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77"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78"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8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8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8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9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9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9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9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19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19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0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0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0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0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0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0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0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1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1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2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2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3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3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3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3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3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4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4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4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4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4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4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4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5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5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5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6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6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6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7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7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7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7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7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5"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8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8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8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8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8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8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8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8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9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9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9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9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29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9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9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29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0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0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0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9"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15"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
        <p:nvSpPr>
          <p:cNvPr id="3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4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fr-FR"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fr-FR" sz="1800" b="0" strike="noStrike" spc="-1">
              <a:solidFill>
                <a:srgbClr val="000000"/>
              </a:solidFill>
              <a:latin typeface="Calibri"/>
            </a:endParaRPr>
          </a:p>
        </p:txBody>
      </p:sp>
      <p:sp>
        <p:nvSpPr>
          <p:cNvPr id="35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fr-FR"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wmf"/><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1.wmf"/><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7.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1.wmf"/><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image" Target="../media/image7.w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18" Type="http://schemas.openxmlformats.org/officeDocument/2006/relationships/image" Target="../media/image5.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image" Target="../media/image4.wmf"/><Relationship Id="rId2" Type="http://schemas.openxmlformats.org/officeDocument/2006/relationships/slideLayout" Target="../slideLayouts/slideLayout134.xml"/><Relationship Id="rId16" Type="http://schemas.openxmlformats.org/officeDocument/2006/relationships/image" Target="../media/image3.w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wmf"/><Relationship Id="rId10" Type="http://schemas.openxmlformats.org/officeDocument/2006/relationships/slideLayout" Target="../slideLayouts/slideLayout142.xml"/><Relationship Id="rId19" Type="http://schemas.openxmlformats.org/officeDocument/2006/relationships/image" Target="../media/image6.jpe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w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7.w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wm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w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7.wmf"/><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w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1.wmf"/><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7.w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7.wmf"/><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1.wmf"/><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7.w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1.wmf"/><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 name="Rectangle 6"/>
          <p:cNvSpPr/>
          <p:nvPr/>
        </p:nvSpPr>
        <p:spPr>
          <a:xfrm>
            <a:off x="0" y="0"/>
            <a:ext cx="438120" cy="48816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sp>
        <p:nvSpPr>
          <p:cNvPr id="20" name="Rectangle 7"/>
          <p:cNvSpPr/>
          <p:nvPr/>
        </p:nvSpPr>
        <p:spPr>
          <a:xfrm>
            <a:off x="438480" y="0"/>
            <a:ext cx="848520" cy="48816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sp>
        <p:nvSpPr>
          <p:cNvPr id="2" name="Rectangle 8"/>
          <p:cNvSpPr/>
          <p:nvPr/>
        </p:nvSpPr>
        <p:spPr>
          <a:xfrm rot="10800000">
            <a:off x="849240" y="488880"/>
            <a:ext cx="438120" cy="48816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p:style>
      </p:sp>
      <p:sp>
        <p:nvSpPr>
          <p:cNvPr id="3" name="Rectangle 9"/>
          <p:cNvSpPr/>
          <p:nvPr/>
        </p:nvSpPr>
        <p:spPr>
          <a:xfrm rot="10800000">
            <a:off x="360" y="488520"/>
            <a:ext cx="848520" cy="48816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pic>
        <p:nvPicPr>
          <p:cNvPr id="4" name="Image 10"/>
          <p:cNvPicPr/>
          <p:nvPr/>
        </p:nvPicPr>
        <p:blipFill>
          <a:blip r:embed="rId14"/>
          <a:stretch/>
        </p:blipFill>
        <p:spPr>
          <a:xfrm>
            <a:off x="10485000" y="-322200"/>
            <a:ext cx="1617840" cy="1617840"/>
          </a:xfrm>
          <a:prstGeom prst="rect">
            <a:avLst/>
          </a:prstGeom>
          <a:ln w="0">
            <a:noFill/>
          </a:ln>
        </p:spPr>
      </p:pic>
      <p:sp>
        <p:nvSpPr>
          <p:cNvPr id="5" name="Rectangle 12"/>
          <p:cNvSpPr/>
          <p:nvPr/>
        </p:nvSpPr>
        <p:spPr>
          <a:xfrm>
            <a:off x="0" y="6099480"/>
            <a:ext cx="5252400" cy="75816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sp>
        <p:nvSpPr>
          <p:cNvPr id="6" name="Rectangle 13"/>
          <p:cNvSpPr/>
          <p:nvPr/>
        </p:nvSpPr>
        <p:spPr>
          <a:xfrm>
            <a:off x="5252760" y="5334120"/>
            <a:ext cx="645840" cy="75816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sp>
        <p:nvSpPr>
          <p:cNvPr id="7" name="Rectangle 14"/>
          <p:cNvSpPr/>
          <p:nvPr/>
        </p:nvSpPr>
        <p:spPr>
          <a:xfrm>
            <a:off x="5252760" y="6099480"/>
            <a:ext cx="1311480" cy="75816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sp>
        <p:nvSpPr>
          <p:cNvPr id="8" name="Rectangle 15"/>
          <p:cNvSpPr/>
          <p:nvPr/>
        </p:nvSpPr>
        <p:spPr>
          <a:xfrm>
            <a:off x="6564960" y="6099480"/>
            <a:ext cx="702720" cy="75816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p:style>
      </p:sp>
      <p:sp>
        <p:nvSpPr>
          <p:cNvPr id="9" name="Rectangle 16"/>
          <p:cNvSpPr/>
          <p:nvPr/>
        </p:nvSpPr>
        <p:spPr>
          <a:xfrm>
            <a:off x="5898960" y="5334120"/>
            <a:ext cx="1368720" cy="75816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sp>
        <p:nvSpPr>
          <p:cNvPr id="10" name="Rectangle 17"/>
          <p:cNvSpPr/>
          <p:nvPr/>
        </p:nvSpPr>
        <p:spPr>
          <a:xfrm>
            <a:off x="7268040" y="977040"/>
            <a:ext cx="4923720" cy="93420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sp>
        <p:nvSpPr>
          <p:cNvPr id="11" name="Rectangle 18"/>
          <p:cNvSpPr/>
          <p:nvPr/>
        </p:nvSpPr>
        <p:spPr>
          <a:xfrm>
            <a:off x="7268040" y="1911600"/>
            <a:ext cx="4923720" cy="164376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pic>
        <p:nvPicPr>
          <p:cNvPr id="12" name="Image 20"/>
          <p:cNvPicPr/>
          <p:nvPr/>
        </p:nvPicPr>
        <p:blipFill>
          <a:blip r:embed="rId15"/>
          <a:stretch/>
        </p:blipFill>
        <p:spPr>
          <a:xfrm>
            <a:off x="7268040" y="3557880"/>
            <a:ext cx="4923720" cy="1230840"/>
          </a:xfrm>
          <a:prstGeom prst="rect">
            <a:avLst/>
          </a:prstGeom>
          <a:ln w="0">
            <a:noFill/>
          </a:ln>
        </p:spPr>
      </p:pic>
      <p:pic>
        <p:nvPicPr>
          <p:cNvPr id="13" name="Image 27"/>
          <p:cNvPicPr/>
          <p:nvPr/>
        </p:nvPicPr>
        <p:blipFill>
          <a:blip r:embed="rId16"/>
          <a:stretch/>
        </p:blipFill>
        <p:spPr>
          <a:xfrm>
            <a:off x="7558200" y="1270800"/>
            <a:ext cx="4359960" cy="342360"/>
          </a:xfrm>
          <a:prstGeom prst="rect">
            <a:avLst/>
          </a:prstGeom>
          <a:ln w="0">
            <a:noFill/>
          </a:ln>
        </p:spPr>
      </p:pic>
      <p:pic>
        <p:nvPicPr>
          <p:cNvPr id="14" name="Image 3"/>
          <p:cNvPicPr/>
          <p:nvPr/>
        </p:nvPicPr>
        <p:blipFill>
          <a:blip r:embed="rId17"/>
          <a:stretch/>
        </p:blipFill>
        <p:spPr>
          <a:xfrm>
            <a:off x="1362960" y="0"/>
            <a:ext cx="2789280" cy="877680"/>
          </a:xfrm>
          <a:prstGeom prst="rect">
            <a:avLst/>
          </a:prstGeom>
          <a:ln w="0">
            <a:noFill/>
          </a:ln>
        </p:spPr>
      </p:pic>
      <p:pic>
        <p:nvPicPr>
          <p:cNvPr id="15" name="Picture 2" descr="Business Person Raising Hand During Seminar. Hand Up In Conference Asking  To Answer A Question In Business Meeting Room And Seminar Class. Stock  Photo, Picture and Royalty Free Image. Image 208843193."/>
          <p:cNvPicPr/>
          <p:nvPr/>
        </p:nvPicPr>
        <p:blipFill>
          <a:blip r:embed="rId18"/>
          <a:srcRect t="10343" r="50" b="-491"/>
          <a:stretch/>
        </p:blipFill>
        <p:spPr>
          <a:xfrm>
            <a:off x="0" y="983880"/>
            <a:ext cx="7261920" cy="4366440"/>
          </a:xfrm>
          <a:prstGeom prst="rect">
            <a:avLst/>
          </a:prstGeom>
          <a:ln w="0">
            <a:noFill/>
          </a:ln>
        </p:spPr>
      </p:pic>
      <p:pic>
        <p:nvPicPr>
          <p:cNvPr id="16" name="Image 5"/>
          <p:cNvPicPr/>
          <p:nvPr/>
        </p:nvPicPr>
        <p:blipFill>
          <a:blip r:embed="rId19"/>
          <a:srcRect t="1512" b="12741"/>
          <a:stretch/>
        </p:blipFill>
        <p:spPr>
          <a:xfrm>
            <a:off x="7262280" y="4792680"/>
            <a:ext cx="4924440" cy="2064960"/>
          </a:xfrm>
          <a:prstGeom prst="rect">
            <a:avLst/>
          </a:prstGeom>
          <a:ln w="0">
            <a:noFill/>
          </a:ln>
        </p:spPr>
      </p:pic>
      <p:sp>
        <p:nvSpPr>
          <p:cNvPr id="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1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4" name="Image 5"/>
          <p:cNvPicPr/>
          <p:nvPr/>
        </p:nvPicPr>
        <p:blipFill>
          <a:blip r:embed="rId14"/>
          <a:stretch/>
        </p:blipFill>
        <p:spPr>
          <a:xfrm>
            <a:off x="0" y="0"/>
            <a:ext cx="12191760" cy="6857640"/>
          </a:xfrm>
          <a:prstGeom prst="rect">
            <a:avLst/>
          </a:prstGeom>
          <a:ln w="0">
            <a:noFill/>
          </a:ln>
        </p:spPr>
      </p:pic>
      <p:sp>
        <p:nvSpPr>
          <p:cNvPr id="385" name="Rectangle 6"/>
          <p:cNvSpPr/>
          <p:nvPr/>
        </p:nvSpPr>
        <p:spPr>
          <a:xfrm>
            <a:off x="927720" y="0"/>
            <a:ext cx="11263680" cy="82008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pic>
        <p:nvPicPr>
          <p:cNvPr id="386" name="Image 7"/>
          <p:cNvPicPr/>
          <p:nvPr/>
        </p:nvPicPr>
        <p:blipFill>
          <a:blip r:embed="rId15"/>
          <a:stretch/>
        </p:blipFill>
        <p:spPr>
          <a:xfrm>
            <a:off x="-49320" y="-116640"/>
            <a:ext cx="1044000" cy="1044000"/>
          </a:xfrm>
          <a:prstGeom prst="rect">
            <a:avLst/>
          </a:prstGeom>
          <a:ln w="0">
            <a:noFill/>
          </a:ln>
        </p:spPr>
      </p:pic>
      <p:sp>
        <p:nvSpPr>
          <p:cNvPr id="3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38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25" name="Image 5"/>
          <p:cNvPicPr/>
          <p:nvPr/>
        </p:nvPicPr>
        <p:blipFill>
          <a:blip r:embed="rId14"/>
          <a:stretch/>
        </p:blipFill>
        <p:spPr>
          <a:xfrm>
            <a:off x="0" y="0"/>
            <a:ext cx="12191760" cy="6857640"/>
          </a:xfrm>
          <a:prstGeom prst="rect">
            <a:avLst/>
          </a:prstGeom>
          <a:ln w="0">
            <a:noFill/>
          </a:ln>
        </p:spPr>
      </p:pic>
      <p:pic>
        <p:nvPicPr>
          <p:cNvPr id="426" name="Image 7"/>
          <p:cNvPicPr/>
          <p:nvPr/>
        </p:nvPicPr>
        <p:blipFill>
          <a:blip r:embed="rId15"/>
          <a:stretch/>
        </p:blipFill>
        <p:spPr>
          <a:xfrm>
            <a:off x="-49320" y="-116640"/>
            <a:ext cx="1044000" cy="1044000"/>
          </a:xfrm>
          <a:prstGeom prst="rect">
            <a:avLst/>
          </a:prstGeom>
          <a:ln w="0">
            <a:noFill/>
          </a:ln>
        </p:spPr>
      </p:pic>
      <p:sp>
        <p:nvSpPr>
          <p:cNvPr id="42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428"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5" name="Rectangle 6"/>
          <p:cNvSpPr/>
          <p:nvPr/>
        </p:nvSpPr>
        <p:spPr>
          <a:xfrm>
            <a:off x="0" y="0"/>
            <a:ext cx="438120" cy="48816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sp>
        <p:nvSpPr>
          <p:cNvPr id="466" name="Rectangle 7"/>
          <p:cNvSpPr/>
          <p:nvPr/>
        </p:nvSpPr>
        <p:spPr>
          <a:xfrm>
            <a:off x="438480" y="0"/>
            <a:ext cx="848520" cy="48816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sp>
        <p:nvSpPr>
          <p:cNvPr id="467" name="Rectangle 8"/>
          <p:cNvSpPr/>
          <p:nvPr/>
        </p:nvSpPr>
        <p:spPr>
          <a:xfrm rot="10800000">
            <a:off x="849240" y="488880"/>
            <a:ext cx="438120" cy="48816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p:style>
      </p:sp>
      <p:sp>
        <p:nvSpPr>
          <p:cNvPr id="468" name="Rectangle 9"/>
          <p:cNvSpPr/>
          <p:nvPr/>
        </p:nvSpPr>
        <p:spPr>
          <a:xfrm rot="10800000">
            <a:off x="360" y="488520"/>
            <a:ext cx="848520" cy="48816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pic>
        <p:nvPicPr>
          <p:cNvPr id="469" name="Image 10"/>
          <p:cNvPicPr/>
          <p:nvPr/>
        </p:nvPicPr>
        <p:blipFill>
          <a:blip r:embed="rId14"/>
          <a:stretch/>
        </p:blipFill>
        <p:spPr>
          <a:xfrm>
            <a:off x="10485000" y="-322200"/>
            <a:ext cx="1617840" cy="1617840"/>
          </a:xfrm>
          <a:prstGeom prst="rect">
            <a:avLst/>
          </a:prstGeom>
          <a:ln w="0">
            <a:noFill/>
          </a:ln>
        </p:spPr>
      </p:pic>
      <p:sp>
        <p:nvSpPr>
          <p:cNvPr id="470" name="Rectangle 12"/>
          <p:cNvSpPr/>
          <p:nvPr/>
        </p:nvSpPr>
        <p:spPr>
          <a:xfrm>
            <a:off x="0" y="6099480"/>
            <a:ext cx="5252400" cy="75816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sp>
        <p:nvSpPr>
          <p:cNvPr id="471" name="Rectangle 13"/>
          <p:cNvSpPr/>
          <p:nvPr/>
        </p:nvSpPr>
        <p:spPr>
          <a:xfrm>
            <a:off x="5252760" y="5334120"/>
            <a:ext cx="645840" cy="75816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sp>
        <p:nvSpPr>
          <p:cNvPr id="472" name="Rectangle 14"/>
          <p:cNvSpPr/>
          <p:nvPr/>
        </p:nvSpPr>
        <p:spPr>
          <a:xfrm>
            <a:off x="5252760" y="6099480"/>
            <a:ext cx="1311480" cy="75816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sp>
        <p:nvSpPr>
          <p:cNvPr id="473" name="Rectangle 15"/>
          <p:cNvSpPr/>
          <p:nvPr/>
        </p:nvSpPr>
        <p:spPr>
          <a:xfrm>
            <a:off x="6564960" y="6099480"/>
            <a:ext cx="702720" cy="75816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p:style>
      </p:sp>
      <p:sp>
        <p:nvSpPr>
          <p:cNvPr id="474" name="Rectangle 16"/>
          <p:cNvSpPr/>
          <p:nvPr/>
        </p:nvSpPr>
        <p:spPr>
          <a:xfrm>
            <a:off x="5898960" y="5334120"/>
            <a:ext cx="1368720" cy="75816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sp>
        <p:nvSpPr>
          <p:cNvPr id="475" name="Rectangle 17"/>
          <p:cNvSpPr/>
          <p:nvPr/>
        </p:nvSpPr>
        <p:spPr>
          <a:xfrm>
            <a:off x="7268040" y="977040"/>
            <a:ext cx="4923720" cy="93420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sp>
        <p:nvSpPr>
          <p:cNvPr id="476" name="Rectangle 18"/>
          <p:cNvSpPr/>
          <p:nvPr/>
        </p:nvSpPr>
        <p:spPr>
          <a:xfrm>
            <a:off x="7268040" y="1911600"/>
            <a:ext cx="4923720" cy="164376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pic>
        <p:nvPicPr>
          <p:cNvPr id="477" name="Image 20"/>
          <p:cNvPicPr/>
          <p:nvPr/>
        </p:nvPicPr>
        <p:blipFill>
          <a:blip r:embed="rId15"/>
          <a:stretch/>
        </p:blipFill>
        <p:spPr>
          <a:xfrm>
            <a:off x="7268040" y="3557880"/>
            <a:ext cx="4923720" cy="1230840"/>
          </a:xfrm>
          <a:prstGeom prst="rect">
            <a:avLst/>
          </a:prstGeom>
          <a:ln w="0">
            <a:noFill/>
          </a:ln>
        </p:spPr>
      </p:pic>
      <p:pic>
        <p:nvPicPr>
          <p:cNvPr id="478" name="Image 27"/>
          <p:cNvPicPr/>
          <p:nvPr/>
        </p:nvPicPr>
        <p:blipFill>
          <a:blip r:embed="rId16"/>
          <a:stretch/>
        </p:blipFill>
        <p:spPr>
          <a:xfrm>
            <a:off x="7558200" y="1270800"/>
            <a:ext cx="4359960" cy="342360"/>
          </a:xfrm>
          <a:prstGeom prst="rect">
            <a:avLst/>
          </a:prstGeom>
          <a:ln w="0">
            <a:noFill/>
          </a:ln>
        </p:spPr>
      </p:pic>
      <p:pic>
        <p:nvPicPr>
          <p:cNvPr id="479" name="Image 3"/>
          <p:cNvPicPr/>
          <p:nvPr/>
        </p:nvPicPr>
        <p:blipFill>
          <a:blip r:embed="rId17"/>
          <a:stretch/>
        </p:blipFill>
        <p:spPr>
          <a:xfrm>
            <a:off x="1362960" y="0"/>
            <a:ext cx="2789280" cy="877680"/>
          </a:xfrm>
          <a:prstGeom prst="rect">
            <a:avLst/>
          </a:prstGeom>
          <a:ln w="0">
            <a:noFill/>
          </a:ln>
        </p:spPr>
      </p:pic>
      <p:pic>
        <p:nvPicPr>
          <p:cNvPr id="480" name="Picture 2" descr="Business Person Raising Hand During Seminar. Hand Up In Conference Asking  To Answer A Question In Business Meeting Room And Seminar Class. Stock  Photo, Picture and Royalty Free Image. Image 208843193."/>
          <p:cNvPicPr/>
          <p:nvPr/>
        </p:nvPicPr>
        <p:blipFill>
          <a:blip r:embed="rId18"/>
          <a:srcRect t="10343" r="50" b="-491"/>
          <a:stretch/>
        </p:blipFill>
        <p:spPr>
          <a:xfrm>
            <a:off x="0" y="983880"/>
            <a:ext cx="7261920" cy="4366440"/>
          </a:xfrm>
          <a:prstGeom prst="rect">
            <a:avLst/>
          </a:prstGeom>
          <a:ln w="0">
            <a:noFill/>
          </a:ln>
        </p:spPr>
      </p:pic>
      <p:pic>
        <p:nvPicPr>
          <p:cNvPr id="481" name="Image 5"/>
          <p:cNvPicPr/>
          <p:nvPr/>
        </p:nvPicPr>
        <p:blipFill>
          <a:blip r:embed="rId19"/>
          <a:srcRect t="1512" b="12741"/>
          <a:stretch/>
        </p:blipFill>
        <p:spPr>
          <a:xfrm>
            <a:off x="7262280" y="4792680"/>
            <a:ext cx="4924440" cy="2064960"/>
          </a:xfrm>
          <a:prstGeom prst="rect">
            <a:avLst/>
          </a:prstGeom>
          <a:ln w="0">
            <a:noFill/>
          </a:ln>
        </p:spPr>
      </p:pic>
      <p:sp>
        <p:nvSpPr>
          <p:cNvPr id="4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48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5" name="Image 6"/>
          <p:cNvPicPr/>
          <p:nvPr/>
        </p:nvPicPr>
        <p:blipFill>
          <a:blip r:embed="rId14"/>
          <a:stretch/>
        </p:blipFill>
        <p:spPr>
          <a:xfrm>
            <a:off x="0" y="0"/>
            <a:ext cx="12191760" cy="6857640"/>
          </a:xfrm>
          <a:prstGeom prst="rect">
            <a:avLst/>
          </a:prstGeom>
          <a:ln w="0">
            <a:noFill/>
          </a:ln>
        </p:spPr>
      </p:pic>
      <p:sp>
        <p:nvSpPr>
          <p:cNvPr id="56" name="Rectangle 7"/>
          <p:cNvSpPr/>
          <p:nvPr/>
        </p:nvSpPr>
        <p:spPr>
          <a:xfrm>
            <a:off x="927720" y="0"/>
            <a:ext cx="11263680" cy="82008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pic>
        <p:nvPicPr>
          <p:cNvPr id="57" name="Image 8"/>
          <p:cNvPicPr/>
          <p:nvPr/>
        </p:nvPicPr>
        <p:blipFill>
          <a:blip r:embed="rId15"/>
          <a:stretch/>
        </p:blipFill>
        <p:spPr>
          <a:xfrm>
            <a:off x="-49320" y="-116640"/>
            <a:ext cx="1044000" cy="1044000"/>
          </a:xfrm>
          <a:prstGeom prst="rect">
            <a:avLst/>
          </a:prstGeom>
          <a:ln w="0">
            <a:noFill/>
          </a:ln>
        </p:spPr>
      </p:pic>
      <p:sp>
        <p:nvSpPr>
          <p:cNvPr id="58" name="ZoneTexte 9"/>
          <p:cNvSpPr/>
          <p:nvPr/>
        </p:nvSpPr>
        <p:spPr>
          <a:xfrm>
            <a:off x="1127880" y="129240"/>
            <a:ext cx="3208680" cy="57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3200" b="1" strike="noStrike" spc="-1">
                <a:solidFill>
                  <a:srgbClr val="FFFFFF"/>
                </a:solidFill>
                <a:latin typeface="Arial"/>
              </a:rPr>
              <a:t>SOMMAIRE</a:t>
            </a:r>
            <a:endParaRPr lang="fr-FR" sz="3200" b="0" strike="noStrike" spc="-1">
              <a:latin typeface="Arial"/>
            </a:endParaRPr>
          </a:p>
        </p:txBody>
      </p:sp>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60"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7" name="Image 5"/>
          <p:cNvPicPr/>
          <p:nvPr/>
        </p:nvPicPr>
        <p:blipFill>
          <a:blip r:embed="rId14"/>
          <a:stretch/>
        </p:blipFill>
        <p:spPr>
          <a:xfrm>
            <a:off x="0" y="0"/>
            <a:ext cx="12191760" cy="6857640"/>
          </a:xfrm>
          <a:prstGeom prst="rect">
            <a:avLst/>
          </a:prstGeom>
          <a:ln w="0">
            <a:noFill/>
          </a:ln>
        </p:spPr>
      </p:pic>
      <p:sp>
        <p:nvSpPr>
          <p:cNvPr id="98" name="Rectangle 6"/>
          <p:cNvSpPr/>
          <p:nvPr/>
        </p:nvSpPr>
        <p:spPr>
          <a:xfrm>
            <a:off x="927720" y="0"/>
            <a:ext cx="11263680" cy="82008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pic>
        <p:nvPicPr>
          <p:cNvPr id="99" name="Image 7"/>
          <p:cNvPicPr/>
          <p:nvPr/>
        </p:nvPicPr>
        <p:blipFill>
          <a:blip r:embed="rId15"/>
          <a:stretch/>
        </p:blipFill>
        <p:spPr>
          <a:xfrm>
            <a:off x="-49320" y="-116640"/>
            <a:ext cx="1044000" cy="1044000"/>
          </a:xfrm>
          <a:prstGeom prst="rect">
            <a:avLst/>
          </a:prstGeom>
          <a:ln w="0">
            <a:noFill/>
          </a:ln>
        </p:spPr>
      </p:pic>
      <p:sp>
        <p:nvSpPr>
          <p:cNvPr id="10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101"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 name="Rectangle 7"/>
          <p:cNvSpPr/>
          <p:nvPr/>
        </p:nvSpPr>
        <p:spPr>
          <a:xfrm>
            <a:off x="0" y="825480"/>
            <a:ext cx="12191760" cy="554508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pic>
        <p:nvPicPr>
          <p:cNvPr id="139" name="Image 8"/>
          <p:cNvPicPr/>
          <p:nvPr/>
        </p:nvPicPr>
        <p:blipFill>
          <a:blip r:embed="rId14"/>
          <a:stretch/>
        </p:blipFill>
        <p:spPr>
          <a:xfrm>
            <a:off x="0" y="0"/>
            <a:ext cx="12191760" cy="6857640"/>
          </a:xfrm>
          <a:prstGeom prst="rect">
            <a:avLst/>
          </a:prstGeom>
          <a:ln w="0">
            <a:noFill/>
          </a:ln>
        </p:spPr>
      </p:pic>
      <p:pic>
        <p:nvPicPr>
          <p:cNvPr id="140" name="Image 6"/>
          <p:cNvPicPr/>
          <p:nvPr/>
        </p:nvPicPr>
        <p:blipFill>
          <a:blip r:embed="rId15"/>
          <a:stretch/>
        </p:blipFill>
        <p:spPr>
          <a:xfrm>
            <a:off x="-49320" y="-116640"/>
            <a:ext cx="1044000" cy="1044000"/>
          </a:xfrm>
          <a:prstGeom prst="rect">
            <a:avLst/>
          </a:prstGeom>
          <a:ln w="0">
            <a:noFill/>
          </a:ln>
        </p:spPr>
      </p:pic>
      <p:sp>
        <p:nvSpPr>
          <p:cNvPr id="1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14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9" name="Image 6"/>
          <p:cNvPicPr/>
          <p:nvPr/>
        </p:nvPicPr>
        <p:blipFill>
          <a:blip r:embed="rId14"/>
          <a:stretch/>
        </p:blipFill>
        <p:spPr>
          <a:xfrm>
            <a:off x="-49320" y="-116640"/>
            <a:ext cx="1044000" cy="1044000"/>
          </a:xfrm>
          <a:prstGeom prst="rect">
            <a:avLst/>
          </a:prstGeom>
          <a:ln w="0">
            <a:noFill/>
          </a:ln>
        </p:spPr>
      </p:pic>
      <p:sp>
        <p:nvSpPr>
          <p:cNvPr id="180" name="Rectangle 7"/>
          <p:cNvSpPr/>
          <p:nvPr/>
        </p:nvSpPr>
        <p:spPr>
          <a:xfrm>
            <a:off x="0" y="822960"/>
            <a:ext cx="12191760" cy="554508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p:style>
      </p:sp>
      <p:pic>
        <p:nvPicPr>
          <p:cNvPr id="181" name="Image 8"/>
          <p:cNvPicPr/>
          <p:nvPr/>
        </p:nvPicPr>
        <p:blipFill>
          <a:blip r:embed="rId15"/>
          <a:stretch/>
        </p:blipFill>
        <p:spPr>
          <a:xfrm>
            <a:off x="0" y="0"/>
            <a:ext cx="12191760" cy="6857640"/>
          </a:xfrm>
          <a:prstGeom prst="rect">
            <a:avLst/>
          </a:prstGeom>
          <a:ln w="0">
            <a:noFill/>
          </a:ln>
        </p:spPr>
      </p:pic>
      <p:sp>
        <p:nvSpPr>
          <p:cNvPr id="1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18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0" name="Image 5"/>
          <p:cNvPicPr/>
          <p:nvPr/>
        </p:nvPicPr>
        <p:blipFill>
          <a:blip r:embed="rId14"/>
          <a:stretch/>
        </p:blipFill>
        <p:spPr>
          <a:xfrm>
            <a:off x="0" y="0"/>
            <a:ext cx="12191760" cy="6857640"/>
          </a:xfrm>
          <a:prstGeom prst="rect">
            <a:avLst/>
          </a:prstGeom>
          <a:ln w="0">
            <a:noFill/>
          </a:ln>
        </p:spPr>
      </p:pic>
      <p:sp>
        <p:nvSpPr>
          <p:cNvPr id="221" name="Rectangle 6"/>
          <p:cNvSpPr/>
          <p:nvPr/>
        </p:nvSpPr>
        <p:spPr>
          <a:xfrm>
            <a:off x="927720" y="0"/>
            <a:ext cx="11263680" cy="82008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p:style>
      </p:sp>
      <p:pic>
        <p:nvPicPr>
          <p:cNvPr id="222" name="Image 7"/>
          <p:cNvPicPr/>
          <p:nvPr/>
        </p:nvPicPr>
        <p:blipFill>
          <a:blip r:embed="rId15"/>
          <a:stretch/>
        </p:blipFill>
        <p:spPr>
          <a:xfrm>
            <a:off x="-49320" y="-116640"/>
            <a:ext cx="1044000" cy="1044000"/>
          </a:xfrm>
          <a:prstGeom prst="rect">
            <a:avLst/>
          </a:prstGeom>
          <a:ln w="0">
            <a:noFill/>
          </a:ln>
        </p:spPr>
      </p:pic>
      <p:sp>
        <p:nvSpPr>
          <p:cNvPr id="2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224"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1" name="Image 6"/>
          <p:cNvPicPr/>
          <p:nvPr/>
        </p:nvPicPr>
        <p:blipFill>
          <a:blip r:embed="rId14"/>
          <a:stretch/>
        </p:blipFill>
        <p:spPr>
          <a:xfrm>
            <a:off x="-49320" y="-116640"/>
            <a:ext cx="1044000" cy="1044000"/>
          </a:xfrm>
          <a:prstGeom prst="rect">
            <a:avLst/>
          </a:prstGeom>
          <a:ln w="0">
            <a:noFill/>
          </a:ln>
        </p:spPr>
      </p:pic>
      <p:sp>
        <p:nvSpPr>
          <p:cNvPr id="262" name="Rectangle 7"/>
          <p:cNvSpPr/>
          <p:nvPr/>
        </p:nvSpPr>
        <p:spPr>
          <a:xfrm>
            <a:off x="0" y="827640"/>
            <a:ext cx="12191760" cy="554508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pic>
        <p:nvPicPr>
          <p:cNvPr id="263" name="Image 8"/>
          <p:cNvPicPr/>
          <p:nvPr/>
        </p:nvPicPr>
        <p:blipFill>
          <a:blip r:embed="rId15"/>
          <a:stretch/>
        </p:blipFill>
        <p:spPr>
          <a:xfrm>
            <a:off x="0" y="0"/>
            <a:ext cx="12191760" cy="6857640"/>
          </a:xfrm>
          <a:prstGeom prst="rect">
            <a:avLst/>
          </a:prstGeom>
          <a:ln w="0">
            <a:noFill/>
          </a:ln>
        </p:spPr>
      </p:pic>
      <p:sp>
        <p:nvSpPr>
          <p:cNvPr id="2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26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2" name="Image 5"/>
          <p:cNvPicPr/>
          <p:nvPr/>
        </p:nvPicPr>
        <p:blipFill>
          <a:blip r:embed="rId14"/>
          <a:stretch/>
        </p:blipFill>
        <p:spPr>
          <a:xfrm>
            <a:off x="0" y="0"/>
            <a:ext cx="12191760" cy="6857640"/>
          </a:xfrm>
          <a:prstGeom prst="rect">
            <a:avLst/>
          </a:prstGeom>
          <a:ln w="0">
            <a:noFill/>
          </a:ln>
        </p:spPr>
      </p:pic>
      <p:sp>
        <p:nvSpPr>
          <p:cNvPr id="303" name="Rectangle 6"/>
          <p:cNvSpPr/>
          <p:nvPr/>
        </p:nvSpPr>
        <p:spPr>
          <a:xfrm>
            <a:off x="927720" y="0"/>
            <a:ext cx="11263680" cy="82008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pic>
        <p:nvPicPr>
          <p:cNvPr id="304" name="Image 7"/>
          <p:cNvPicPr/>
          <p:nvPr/>
        </p:nvPicPr>
        <p:blipFill>
          <a:blip r:embed="rId15"/>
          <a:stretch/>
        </p:blipFill>
        <p:spPr>
          <a:xfrm>
            <a:off x="-49320" y="-116640"/>
            <a:ext cx="1044000" cy="1044000"/>
          </a:xfrm>
          <a:prstGeom prst="rect">
            <a:avLst/>
          </a:prstGeom>
          <a:ln w="0">
            <a:noFill/>
          </a:ln>
        </p:spPr>
      </p:pic>
      <p:sp>
        <p:nvSpPr>
          <p:cNvPr id="3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306"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43" name="Image 8"/>
          <p:cNvPicPr/>
          <p:nvPr/>
        </p:nvPicPr>
        <p:blipFill>
          <a:blip r:embed="rId14"/>
          <a:stretch/>
        </p:blipFill>
        <p:spPr>
          <a:xfrm>
            <a:off x="0" y="0"/>
            <a:ext cx="12191760" cy="6857640"/>
          </a:xfrm>
          <a:prstGeom prst="rect">
            <a:avLst/>
          </a:prstGeom>
          <a:ln w="0">
            <a:noFill/>
          </a:ln>
        </p:spPr>
      </p:pic>
      <p:pic>
        <p:nvPicPr>
          <p:cNvPr id="344" name="Image 6"/>
          <p:cNvPicPr/>
          <p:nvPr/>
        </p:nvPicPr>
        <p:blipFill>
          <a:blip r:embed="rId15"/>
          <a:stretch/>
        </p:blipFill>
        <p:spPr>
          <a:xfrm>
            <a:off x="-49320" y="-116640"/>
            <a:ext cx="1044000" cy="1044000"/>
          </a:xfrm>
          <a:prstGeom prst="rect">
            <a:avLst/>
          </a:prstGeom>
          <a:ln w="0">
            <a:noFill/>
          </a:ln>
        </p:spPr>
      </p:pic>
      <p:sp>
        <p:nvSpPr>
          <p:cNvPr id="345" name="Rectangle 7"/>
          <p:cNvSpPr/>
          <p:nvPr/>
        </p:nvSpPr>
        <p:spPr>
          <a:xfrm>
            <a:off x="0" y="830160"/>
            <a:ext cx="12191760" cy="554508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sp>
        <p:nvSpPr>
          <p:cNvPr id="3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fr-FR" sz="1800" b="0" strike="noStrike" spc="-1">
                <a:solidFill>
                  <a:srgbClr val="000000"/>
                </a:solidFill>
                <a:latin typeface="Calibri"/>
              </a:rPr>
              <a:t>Cliquez pour éditer le format du texte-titre</a:t>
            </a:r>
          </a:p>
        </p:txBody>
      </p:sp>
      <p:sp>
        <p:nvSpPr>
          <p:cNvPr id="34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800" b="0" strike="noStrike" spc="-1">
                <a:solidFill>
                  <a:srgbClr val="000000"/>
                </a:solidFill>
                <a:latin typeface="Calibri"/>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2000" b="0" strike="noStrike" spc="-1">
                <a:solidFill>
                  <a:srgbClr val="000000"/>
                </a:solidFill>
                <a:latin typeface="Calibri"/>
              </a:rPr>
              <a:t>Second niveau de plan</a:t>
            </a:r>
          </a:p>
          <a:p>
            <a:pPr marL="1296000" lvl="2" indent="-288000">
              <a:lnSpc>
                <a:spcPct val="90000"/>
              </a:lnSpc>
              <a:spcBef>
                <a:spcPts val="850"/>
              </a:spcBef>
              <a:buClr>
                <a:srgbClr val="000000"/>
              </a:buClr>
              <a:buSzPct val="45000"/>
              <a:buFont typeface="Wingdings" charset="2"/>
              <a:buChar char=""/>
            </a:pPr>
            <a:r>
              <a:rPr lang="fr-FR" sz="1800" b="0" strike="noStrike" spc="-1">
                <a:solidFill>
                  <a:srgbClr val="000000"/>
                </a:solidFill>
                <a:latin typeface="Calibri"/>
              </a:rPr>
              <a:t>Troisième niveau de plan</a:t>
            </a:r>
          </a:p>
          <a:p>
            <a:pPr marL="1728000" lvl="3" indent="-216000">
              <a:lnSpc>
                <a:spcPct val="90000"/>
              </a:lnSpc>
              <a:spcBef>
                <a:spcPts val="567"/>
              </a:spcBef>
              <a:buClr>
                <a:srgbClr val="000000"/>
              </a:buClr>
              <a:buSzPct val="75000"/>
              <a:buFont typeface="Symbol" charset="2"/>
              <a:buChar char=""/>
            </a:pPr>
            <a:r>
              <a:rPr lang="fr-FR" sz="180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09.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09.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09.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9.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09.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09.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09.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9.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 name="ZoneTexte 36"/>
          <p:cNvSpPr/>
          <p:nvPr/>
        </p:nvSpPr>
        <p:spPr>
          <a:xfrm>
            <a:off x="107640" y="6276960"/>
            <a:ext cx="51454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000" b="1" strike="noStrike" spc="-1">
                <a:solidFill>
                  <a:srgbClr val="FFFFFF"/>
                </a:solidFill>
                <a:latin typeface="Futura"/>
              </a:rPr>
              <a:t>24 novembre 2023</a:t>
            </a:r>
            <a:endParaRPr lang="fr-FR" sz="2000" b="0" strike="noStrike" spc="-1">
              <a:latin typeface="Arial"/>
            </a:endParaRPr>
          </a:p>
        </p:txBody>
      </p:sp>
      <p:sp>
        <p:nvSpPr>
          <p:cNvPr id="527" name="ZoneTexte 1"/>
          <p:cNvSpPr/>
          <p:nvPr/>
        </p:nvSpPr>
        <p:spPr>
          <a:xfrm>
            <a:off x="7305840" y="2345760"/>
            <a:ext cx="4885920" cy="88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200" b="1" strike="noStrike" spc="-1">
                <a:solidFill>
                  <a:srgbClr val="FFFFFF"/>
                </a:solidFill>
                <a:latin typeface="Arial"/>
              </a:rPr>
              <a:t>Comment gérer la question du</a:t>
            </a:r>
            <a:r>
              <a:rPr lang="fr-FR" sz="2200" b="1" strike="noStrike" spc="-1">
                <a:solidFill>
                  <a:srgbClr val="FAC227"/>
                </a:solidFill>
                <a:latin typeface="Arial"/>
              </a:rPr>
              <a:t> </a:t>
            </a:r>
            <a:r>
              <a:rPr lang="fr-FR" sz="3000" b="1" strike="noStrike" spc="-1">
                <a:solidFill>
                  <a:srgbClr val="FAC227"/>
                </a:solidFill>
                <a:latin typeface="Arial"/>
              </a:rPr>
              <a:t>maintien dans l'emploi ? </a:t>
            </a:r>
            <a:endParaRPr lang="fr-FR" sz="3000" b="0" strike="noStrike" spc="-1">
              <a:latin typeface="Arial"/>
            </a:endParaRPr>
          </a:p>
        </p:txBody>
      </p:sp>
      <p:sp>
        <p:nvSpPr>
          <p:cNvPr id="528" name="ZoneTexte 7"/>
          <p:cNvSpPr/>
          <p:nvPr/>
        </p:nvSpPr>
        <p:spPr>
          <a:xfrm>
            <a:off x="297000" y="5334120"/>
            <a:ext cx="4751280" cy="709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tabLst>
                <a:tab pos="0" algn="l"/>
              </a:tabLst>
            </a:pPr>
            <a:r>
              <a:rPr lang="fr-FR" sz="1300" b="0" strike="noStrike" spc="-1">
                <a:solidFill>
                  <a:srgbClr val="2947A9"/>
                </a:solidFill>
                <a:latin typeface="Arial"/>
                <a:ea typeface="Microsoft YaHei"/>
              </a:rPr>
              <a:t>Animé par </a:t>
            </a:r>
            <a:endParaRPr lang="fr-FR" sz="1300" b="0" strike="noStrike" spc="-1">
              <a:latin typeface="Arial"/>
            </a:endParaRPr>
          </a:p>
          <a:p>
            <a:pPr>
              <a:lnSpc>
                <a:spcPct val="100000"/>
              </a:lnSpc>
              <a:spcBef>
                <a:spcPts val="51"/>
              </a:spcBef>
              <a:spcAft>
                <a:spcPts val="51"/>
              </a:spcAft>
              <a:buNone/>
              <a:tabLst>
                <a:tab pos="0" algn="l"/>
              </a:tabLst>
            </a:pPr>
            <a:r>
              <a:rPr lang="fr-FR" sz="1300" b="0" strike="noStrike" spc="-1">
                <a:solidFill>
                  <a:srgbClr val="2947A9"/>
                </a:solidFill>
                <a:latin typeface="Arial"/>
                <a:ea typeface="Microsoft YaHei"/>
              </a:rPr>
              <a:t>Dr DISCHLER Florence, Médecin du travail MSA</a:t>
            </a:r>
            <a:endParaRPr lang="fr-FR" sz="1300" b="0" strike="noStrike" spc="-1">
              <a:latin typeface="Arial"/>
            </a:endParaRPr>
          </a:p>
          <a:p>
            <a:pPr>
              <a:lnSpc>
                <a:spcPct val="100000"/>
              </a:lnSpc>
              <a:spcBef>
                <a:spcPts val="51"/>
              </a:spcBef>
              <a:spcAft>
                <a:spcPts val="51"/>
              </a:spcAft>
              <a:buNone/>
              <a:tabLst>
                <a:tab pos="0" algn="l"/>
              </a:tabLst>
            </a:pPr>
            <a:r>
              <a:rPr lang="fr-FR" sz="1300" b="0" strike="noStrike" spc="-1">
                <a:solidFill>
                  <a:srgbClr val="2947A9"/>
                </a:solidFill>
                <a:latin typeface="Arial"/>
                <a:ea typeface="Microsoft YaHei"/>
              </a:rPr>
              <a:t>Mr VENEZIA Lionel, Responsable service Prévention</a:t>
            </a:r>
            <a:endParaRPr lang="fr-FR" sz="1300" b="0" strike="noStrike" spc="-1">
              <a:latin typeface="Arial"/>
            </a:endParaRPr>
          </a:p>
        </p:txBody>
      </p:sp>
      <p:sp>
        <p:nvSpPr>
          <p:cNvPr id="529" name="ZoneTexte 8"/>
          <p:cNvSpPr/>
          <p:nvPr/>
        </p:nvSpPr>
        <p:spPr>
          <a:xfrm>
            <a:off x="8124120" y="2038320"/>
            <a:ext cx="32490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1400" b="0" strike="noStrike" spc="-1">
                <a:solidFill>
                  <a:srgbClr val="FFFFFF"/>
                </a:solidFill>
                <a:latin typeface="Arial"/>
              </a:rPr>
              <a:t>WEBINAIRE EMPLOYEUR</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2DA6AED9-9551-40C5-B2AA-E958147FA7E3}" type="slidenum">
              <a:rPr lang="fr-FR" sz="1600" b="1" strike="noStrike" spc="-1">
                <a:solidFill>
                  <a:srgbClr val="FFFFFF"/>
                </a:solidFill>
                <a:latin typeface="Arial"/>
              </a:rPr>
              <a:t>10</a:t>
            </a:fld>
            <a:endParaRPr lang="fr-FR" sz="1600" b="0" strike="noStrike" spc="-1">
              <a:latin typeface="Arial"/>
            </a:endParaRPr>
          </a:p>
        </p:txBody>
      </p:sp>
      <p:pic>
        <p:nvPicPr>
          <p:cNvPr id="587" name="Image 3"/>
          <p:cNvPicPr/>
          <p:nvPr/>
        </p:nvPicPr>
        <p:blipFill>
          <a:blip r:embed="rId3"/>
          <a:stretch/>
        </p:blipFill>
        <p:spPr>
          <a:xfrm>
            <a:off x="2100600" y="1699200"/>
            <a:ext cx="7990200" cy="4491000"/>
          </a:xfrm>
          <a:prstGeom prst="rect">
            <a:avLst/>
          </a:prstGeom>
          <a:ln w="0">
            <a:noFill/>
          </a:ln>
        </p:spPr>
      </p:pic>
      <p:sp>
        <p:nvSpPr>
          <p:cNvPr id="588" name="ZoneTexte 4"/>
          <p:cNvSpPr/>
          <p:nvPr/>
        </p:nvSpPr>
        <p:spPr>
          <a:xfrm>
            <a:off x="808920" y="1143000"/>
            <a:ext cx="67248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000" b="0" strike="noStrike" spc="-1">
                <a:solidFill>
                  <a:srgbClr val="2947A9"/>
                </a:solidFill>
                <a:latin typeface="Arial"/>
              </a:rPr>
              <a:t>Les signaux faibles, ça se repère</a:t>
            </a:r>
            <a:endParaRPr lang="fr-FR" sz="2000" b="0" strike="noStrike" spc="-1">
              <a:latin typeface="Arial"/>
            </a:endParaRPr>
          </a:p>
        </p:txBody>
      </p:sp>
      <p:sp>
        <p:nvSpPr>
          <p:cNvPr id="589" name="ZoneTexte 5"/>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5062927C-6313-49F0-9565-798379AC0EB6}" type="slidenum">
              <a:rPr lang="fr-FR" sz="1600" b="1" strike="noStrike" spc="-1">
                <a:solidFill>
                  <a:srgbClr val="FFFFFF"/>
                </a:solidFill>
                <a:latin typeface="Arial"/>
              </a:rPr>
              <a:t>11</a:t>
            </a:fld>
            <a:endParaRPr lang="fr-FR" sz="1600" b="0" strike="noStrike" spc="-1">
              <a:latin typeface="Arial"/>
            </a:endParaRPr>
          </a:p>
        </p:txBody>
      </p:sp>
      <p:sp>
        <p:nvSpPr>
          <p:cNvPr id="591" name="Flèche : virage 9"/>
          <p:cNvSpPr/>
          <p:nvPr/>
        </p:nvSpPr>
        <p:spPr>
          <a:xfrm>
            <a:off x="6365880" y="1697760"/>
            <a:ext cx="1149840" cy="1523520"/>
          </a:xfrm>
          <a:prstGeom prst="bentArrow">
            <a:avLst>
              <a:gd name="adj1" fmla="val 17526"/>
              <a:gd name="adj2" fmla="val 25000"/>
              <a:gd name="adj3" fmla="val 25000"/>
              <a:gd name="adj4" fmla="val 0"/>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592" name="ZoneTexte 10"/>
          <p:cNvSpPr/>
          <p:nvPr/>
        </p:nvSpPr>
        <p:spPr>
          <a:xfrm>
            <a:off x="7641000" y="1677960"/>
            <a:ext cx="2104200" cy="59076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Erreurs inhabituelles </a:t>
            </a:r>
            <a:endParaRPr lang="fr-FR" sz="1600" b="0" strike="noStrike" spc="-1">
              <a:latin typeface="Arial"/>
            </a:endParaRPr>
          </a:p>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et répétées</a:t>
            </a:r>
            <a:endParaRPr lang="fr-FR" sz="1600" b="0" strike="noStrike" spc="-1">
              <a:latin typeface="Arial"/>
            </a:endParaRPr>
          </a:p>
        </p:txBody>
      </p:sp>
      <p:sp>
        <p:nvSpPr>
          <p:cNvPr id="593" name="Flèche : droite 11"/>
          <p:cNvSpPr/>
          <p:nvPr/>
        </p:nvSpPr>
        <p:spPr>
          <a:xfrm>
            <a:off x="7137360" y="3138840"/>
            <a:ext cx="991800" cy="358920"/>
          </a:xfrm>
          <a:prstGeom prst="rightArrow">
            <a:avLst>
              <a:gd name="adj1" fmla="val 50000"/>
              <a:gd name="adj2" fmla="val 50000"/>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594" name="ZoneTexte 12"/>
          <p:cNvSpPr/>
          <p:nvPr/>
        </p:nvSpPr>
        <p:spPr>
          <a:xfrm>
            <a:off x="8248320" y="3147120"/>
            <a:ext cx="1702800" cy="33444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Retards répétés</a:t>
            </a:r>
            <a:endParaRPr lang="fr-FR" sz="1600" b="0" strike="noStrike" spc="-1">
              <a:latin typeface="Arial"/>
            </a:endParaRPr>
          </a:p>
        </p:txBody>
      </p:sp>
      <p:sp>
        <p:nvSpPr>
          <p:cNvPr id="595" name="Flèche : droite 13"/>
          <p:cNvSpPr/>
          <p:nvPr/>
        </p:nvSpPr>
        <p:spPr>
          <a:xfrm>
            <a:off x="7165440" y="3878280"/>
            <a:ext cx="991800" cy="358920"/>
          </a:xfrm>
          <a:prstGeom prst="rightArrow">
            <a:avLst>
              <a:gd name="adj1" fmla="val 50000"/>
              <a:gd name="adj2" fmla="val 50000"/>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596" name="ZoneTexte 14"/>
          <p:cNvSpPr/>
          <p:nvPr/>
        </p:nvSpPr>
        <p:spPr>
          <a:xfrm>
            <a:off x="8248320" y="3760920"/>
            <a:ext cx="2400840" cy="57780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Recours inhabituels à des congés sans soldes</a:t>
            </a:r>
            <a:endParaRPr lang="fr-FR" sz="1600" b="0" strike="noStrike" spc="-1">
              <a:latin typeface="Arial"/>
            </a:endParaRPr>
          </a:p>
        </p:txBody>
      </p:sp>
      <p:sp>
        <p:nvSpPr>
          <p:cNvPr id="597" name="Flèche : angle droit 15"/>
          <p:cNvSpPr/>
          <p:nvPr/>
        </p:nvSpPr>
        <p:spPr>
          <a:xfrm rot="5400000">
            <a:off x="6231600" y="4437000"/>
            <a:ext cx="1419120" cy="1149840"/>
          </a:xfrm>
          <a:prstGeom prst="bentUpArrow">
            <a:avLst>
              <a:gd name="adj1" fmla="val 16877"/>
              <a:gd name="adj2" fmla="val 25000"/>
              <a:gd name="adj3" fmla="val 21251"/>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598" name="ZoneTexte 16"/>
          <p:cNvSpPr/>
          <p:nvPr/>
        </p:nvSpPr>
        <p:spPr>
          <a:xfrm>
            <a:off x="7641000" y="5254560"/>
            <a:ext cx="1687680" cy="33444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Fatigue qui dure</a:t>
            </a:r>
            <a:endParaRPr lang="fr-FR" sz="1600" b="0" strike="noStrike" spc="-1">
              <a:latin typeface="Arial"/>
            </a:endParaRPr>
          </a:p>
        </p:txBody>
      </p:sp>
      <p:sp>
        <p:nvSpPr>
          <p:cNvPr id="599" name="Flèche : angle droit 17"/>
          <p:cNvSpPr/>
          <p:nvPr/>
        </p:nvSpPr>
        <p:spPr>
          <a:xfrm rot="16200000">
            <a:off x="4690440" y="1802880"/>
            <a:ext cx="1549080" cy="1289160"/>
          </a:xfrm>
          <a:prstGeom prst="bentUpArrow">
            <a:avLst>
              <a:gd name="adj1" fmla="val 15850"/>
              <a:gd name="adj2" fmla="val 24731"/>
              <a:gd name="adj3" fmla="val 22309"/>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600" name="ZoneTexte 18"/>
          <p:cNvSpPr/>
          <p:nvPr/>
        </p:nvSpPr>
        <p:spPr>
          <a:xfrm>
            <a:off x="2058840" y="1808280"/>
            <a:ext cx="2624400" cy="33444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Baisse de la performance</a:t>
            </a:r>
            <a:endParaRPr lang="fr-FR" sz="1600" b="0" strike="noStrike" spc="-1">
              <a:latin typeface="Arial"/>
            </a:endParaRPr>
          </a:p>
        </p:txBody>
      </p:sp>
      <p:sp>
        <p:nvSpPr>
          <p:cNvPr id="601" name="Flèche : droite 19"/>
          <p:cNvSpPr/>
          <p:nvPr/>
        </p:nvSpPr>
        <p:spPr>
          <a:xfrm rot="10800000">
            <a:off x="4347720" y="3121560"/>
            <a:ext cx="1289160" cy="358920"/>
          </a:xfrm>
          <a:prstGeom prst="rightArrow">
            <a:avLst>
              <a:gd name="adj1" fmla="val 50000"/>
              <a:gd name="adj2" fmla="val 50000"/>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602" name="ZoneTexte 20"/>
          <p:cNvSpPr/>
          <p:nvPr/>
        </p:nvSpPr>
        <p:spPr>
          <a:xfrm>
            <a:off x="1199880" y="3001680"/>
            <a:ext cx="3052440" cy="57780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Changement de comportement ou d'humeur qui dure</a:t>
            </a:r>
            <a:endParaRPr lang="fr-FR" sz="1600" b="0" strike="noStrike" spc="-1">
              <a:latin typeface="Arial"/>
            </a:endParaRPr>
          </a:p>
        </p:txBody>
      </p:sp>
      <p:sp>
        <p:nvSpPr>
          <p:cNvPr id="603" name="Flèche : droite 21"/>
          <p:cNvSpPr/>
          <p:nvPr/>
        </p:nvSpPr>
        <p:spPr>
          <a:xfrm rot="10800000">
            <a:off x="4349160" y="3895200"/>
            <a:ext cx="1182600" cy="358920"/>
          </a:xfrm>
          <a:prstGeom prst="rightArrow">
            <a:avLst>
              <a:gd name="adj1" fmla="val 50000"/>
              <a:gd name="adj2" fmla="val 50000"/>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604" name="ZoneTexte 22"/>
          <p:cNvSpPr/>
          <p:nvPr/>
        </p:nvSpPr>
        <p:spPr>
          <a:xfrm>
            <a:off x="1858320" y="3893760"/>
            <a:ext cx="2397600" cy="33444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Isolement social</a:t>
            </a:r>
            <a:endParaRPr lang="fr-FR" sz="1600" b="0" strike="noStrike" spc="-1">
              <a:latin typeface="Arial"/>
            </a:endParaRPr>
          </a:p>
        </p:txBody>
      </p:sp>
      <p:sp>
        <p:nvSpPr>
          <p:cNvPr id="605" name="Flèche : virage 23"/>
          <p:cNvSpPr/>
          <p:nvPr/>
        </p:nvSpPr>
        <p:spPr>
          <a:xfrm rot="10800000">
            <a:off x="4945680" y="4254480"/>
            <a:ext cx="1149840" cy="1450080"/>
          </a:xfrm>
          <a:prstGeom prst="bentArrow">
            <a:avLst>
              <a:gd name="adj1" fmla="val 16846"/>
              <a:gd name="adj2" fmla="val 25000"/>
              <a:gd name="adj3" fmla="val 25000"/>
              <a:gd name="adj4" fmla="val 0"/>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606" name="ZoneTexte 24"/>
          <p:cNvSpPr/>
          <p:nvPr/>
        </p:nvSpPr>
        <p:spPr>
          <a:xfrm>
            <a:off x="2784600" y="5118840"/>
            <a:ext cx="2035440" cy="590760"/>
          </a:xfrm>
          <a:prstGeom prst="rect">
            <a:avLst/>
          </a:prstGeom>
          <a:noFill/>
          <a:ln w="0">
            <a:solidFill>
              <a:srgbClr val="000000"/>
            </a:solid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Difficultés à réaliser </a:t>
            </a:r>
            <a:endParaRPr lang="fr-FR" sz="1600" b="0" strike="noStrike" spc="-1">
              <a:latin typeface="Arial"/>
            </a:endParaRPr>
          </a:p>
          <a:p>
            <a:pP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ou finir ses tâches</a:t>
            </a:r>
            <a:endParaRPr lang="fr-FR" sz="1600" b="0" strike="noStrike" spc="-1">
              <a:latin typeface="Arial"/>
            </a:endParaRPr>
          </a:p>
        </p:txBody>
      </p:sp>
      <p:sp>
        <p:nvSpPr>
          <p:cNvPr id="607" name="Ellipse 7"/>
          <p:cNvSpPr/>
          <p:nvPr/>
        </p:nvSpPr>
        <p:spPr>
          <a:xfrm>
            <a:off x="5241960" y="2815200"/>
            <a:ext cx="2094480" cy="1797840"/>
          </a:xfrm>
          <a:prstGeom prst="ellipse">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608" name="ZoneTexte 8"/>
          <p:cNvSpPr/>
          <p:nvPr/>
        </p:nvSpPr>
        <p:spPr>
          <a:xfrm>
            <a:off x="5711040" y="3397680"/>
            <a:ext cx="1359360" cy="590760"/>
          </a:xfrm>
          <a:prstGeom prst="rect">
            <a:avLst/>
          </a:prstGeom>
          <a:solidFill>
            <a:srgbClr val="FF8387"/>
          </a:solid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1600" b="1" strike="noStrike" spc="-1">
                <a:solidFill>
                  <a:srgbClr val="FFFFFF"/>
                </a:solidFill>
                <a:latin typeface="Arial"/>
                <a:ea typeface="Microsoft YaHei"/>
              </a:rPr>
              <a:t>SIGNAUX</a:t>
            </a:r>
            <a:endParaRPr lang="fr-FR" sz="1600" b="0" strike="noStrike" spc="-1">
              <a:latin typeface="Arial"/>
            </a:endParaRPr>
          </a:p>
          <a:p>
            <a:pPr>
              <a:lnSpc>
                <a:spcPct val="100000"/>
              </a:lnSpc>
              <a:spcBef>
                <a:spcPts val="51"/>
              </a:spcBef>
              <a:spcAft>
                <a:spcPts val="51"/>
              </a:spcAft>
              <a:buNone/>
            </a:pPr>
            <a:r>
              <a:rPr lang="fr-FR" sz="1600" b="1" strike="noStrike" spc="-1">
                <a:solidFill>
                  <a:srgbClr val="FFFFFF"/>
                </a:solidFill>
                <a:latin typeface="Arial"/>
                <a:ea typeface="Microsoft YaHei"/>
              </a:rPr>
              <a:t> FAIBLES</a:t>
            </a:r>
            <a:endParaRPr lang="fr-FR" sz="1600" b="0" strike="noStrike" spc="-1">
              <a:latin typeface="Arial"/>
            </a:endParaRPr>
          </a:p>
        </p:txBody>
      </p:sp>
      <p:sp>
        <p:nvSpPr>
          <p:cNvPr id="609" name="ZoneTexte 25"/>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F8568764-6736-4343-8AB7-002581134D8B}" type="slidenum">
              <a:rPr lang="fr-FR" sz="1600" b="1" strike="noStrike" spc="-1">
                <a:solidFill>
                  <a:srgbClr val="FFFFFF"/>
                </a:solidFill>
                <a:latin typeface="Arial"/>
              </a:rPr>
              <a:t>12</a:t>
            </a:fld>
            <a:endParaRPr lang="fr-FR" sz="1600" b="0" strike="noStrike" spc="-1">
              <a:latin typeface="Arial"/>
            </a:endParaRPr>
          </a:p>
        </p:txBody>
      </p:sp>
      <p:sp>
        <p:nvSpPr>
          <p:cNvPr id="611" name="Connecteur droit avec flèche 5"/>
          <p:cNvSpPr/>
          <p:nvPr/>
        </p:nvSpPr>
        <p:spPr>
          <a:xfrm>
            <a:off x="2774160" y="5137560"/>
            <a:ext cx="6408000" cy="60840"/>
          </a:xfrm>
          <a:custGeom>
            <a:avLst/>
            <a:gdLst/>
            <a:ahLst/>
            <a:cxnLst/>
            <a:rect l="l" t="t" r="r" b="b"/>
            <a:pathLst>
              <a:path w="21600" h="21600">
                <a:moveTo>
                  <a:pt x="0" y="0"/>
                </a:moveTo>
                <a:lnTo>
                  <a:pt x="21600" y="21600"/>
                </a:lnTo>
              </a:path>
            </a:pathLst>
          </a:custGeom>
          <a:noFill/>
          <a:ln w="12700">
            <a:solidFill>
              <a:srgbClr val="000000"/>
            </a:solidFill>
            <a:miter/>
            <a:tailEnd type="triangle" w="med" len="med"/>
          </a:ln>
        </p:spPr>
        <p:style>
          <a:lnRef idx="0">
            <a:scrgbClr r="0" g="0" b="0"/>
          </a:lnRef>
          <a:fillRef idx="0">
            <a:scrgbClr r="0" g="0" b="0"/>
          </a:fillRef>
          <a:effectRef idx="0">
            <a:scrgbClr r="0" g="0" b="0"/>
          </a:effectRef>
          <a:fontRef idx="minor"/>
        </p:style>
      </p:sp>
      <p:sp>
        <p:nvSpPr>
          <p:cNvPr id="612" name="Rectangle : coins arrondis 6"/>
          <p:cNvSpPr/>
          <p:nvPr/>
        </p:nvSpPr>
        <p:spPr>
          <a:xfrm>
            <a:off x="7483320" y="3605400"/>
            <a:ext cx="797760" cy="2138400"/>
          </a:xfrm>
          <a:prstGeom prst="roundRect">
            <a:avLst>
              <a:gd name="adj" fmla="val 16667"/>
            </a:avLst>
          </a:prstGeom>
          <a:gradFill rotWithShape="0">
            <a:gsLst>
              <a:gs pos="0">
                <a:srgbClr val="CDD3E7"/>
              </a:gs>
              <a:gs pos="100000">
                <a:srgbClr val="CDD3E7"/>
              </a:gs>
            </a:gsLst>
            <a:lin ang="5400000"/>
          </a:gradFill>
          <a:ln w="12700">
            <a:noFill/>
          </a:ln>
        </p:spPr>
        <p:style>
          <a:lnRef idx="0">
            <a:scrgbClr r="0" g="0" b="0"/>
          </a:lnRef>
          <a:fillRef idx="0">
            <a:scrgbClr r="0" g="0" b="0"/>
          </a:fillRef>
          <a:effectRef idx="0">
            <a:scrgbClr r="0" g="0" b="0"/>
          </a:effectRef>
          <a:fontRef idx="minor"/>
        </p:style>
      </p:sp>
      <p:sp>
        <p:nvSpPr>
          <p:cNvPr id="613" name="Rectangle : coins arrondis 7"/>
          <p:cNvSpPr/>
          <p:nvPr/>
        </p:nvSpPr>
        <p:spPr>
          <a:xfrm>
            <a:off x="6490080" y="3601080"/>
            <a:ext cx="797760" cy="2138400"/>
          </a:xfrm>
          <a:prstGeom prst="roundRect">
            <a:avLst>
              <a:gd name="adj" fmla="val 16667"/>
            </a:avLst>
          </a:prstGeom>
          <a:gradFill rotWithShape="0">
            <a:gsLst>
              <a:gs pos="0">
                <a:srgbClr val="CDD3E7"/>
              </a:gs>
              <a:gs pos="100000">
                <a:srgbClr val="CDD3E7"/>
              </a:gs>
            </a:gsLst>
            <a:lin ang="5400000"/>
          </a:gradFill>
          <a:ln w="12700">
            <a:noFill/>
          </a:ln>
        </p:spPr>
        <p:style>
          <a:lnRef idx="0">
            <a:scrgbClr r="0" g="0" b="0"/>
          </a:lnRef>
          <a:fillRef idx="0">
            <a:scrgbClr r="0" g="0" b="0"/>
          </a:fillRef>
          <a:effectRef idx="0">
            <a:scrgbClr r="0" g="0" b="0"/>
          </a:effectRef>
          <a:fontRef idx="minor"/>
        </p:style>
      </p:sp>
      <p:sp>
        <p:nvSpPr>
          <p:cNvPr id="614" name="Rectangle : coins arrondis 8"/>
          <p:cNvSpPr/>
          <p:nvPr/>
        </p:nvSpPr>
        <p:spPr>
          <a:xfrm>
            <a:off x="5486760" y="3601080"/>
            <a:ext cx="797760" cy="2138400"/>
          </a:xfrm>
          <a:prstGeom prst="roundRect">
            <a:avLst>
              <a:gd name="adj" fmla="val 16667"/>
            </a:avLst>
          </a:prstGeom>
          <a:gradFill rotWithShape="0">
            <a:gsLst>
              <a:gs pos="0">
                <a:srgbClr val="CDD3E7"/>
              </a:gs>
              <a:gs pos="100000">
                <a:srgbClr val="CDD3E7"/>
              </a:gs>
            </a:gsLst>
            <a:lin ang="5400000"/>
          </a:gradFill>
          <a:ln w="12700">
            <a:noFill/>
          </a:ln>
        </p:spPr>
        <p:style>
          <a:lnRef idx="0">
            <a:scrgbClr r="0" g="0" b="0"/>
          </a:lnRef>
          <a:fillRef idx="0">
            <a:scrgbClr r="0" g="0" b="0"/>
          </a:fillRef>
          <a:effectRef idx="0">
            <a:scrgbClr r="0" g="0" b="0"/>
          </a:effectRef>
          <a:fontRef idx="minor"/>
        </p:style>
      </p:sp>
      <p:sp>
        <p:nvSpPr>
          <p:cNvPr id="615" name="Rectangle : coins arrondis 9"/>
          <p:cNvSpPr/>
          <p:nvPr/>
        </p:nvSpPr>
        <p:spPr>
          <a:xfrm>
            <a:off x="4511160" y="3579480"/>
            <a:ext cx="797760" cy="2138400"/>
          </a:xfrm>
          <a:prstGeom prst="roundRect">
            <a:avLst>
              <a:gd name="adj" fmla="val 16667"/>
            </a:avLst>
          </a:prstGeom>
          <a:gradFill rotWithShape="0">
            <a:gsLst>
              <a:gs pos="0">
                <a:srgbClr val="CDD3E7"/>
              </a:gs>
              <a:gs pos="100000">
                <a:srgbClr val="CDD3E7"/>
              </a:gs>
            </a:gsLst>
            <a:lin ang="5400000"/>
          </a:gradFill>
          <a:ln w="12700">
            <a:noFill/>
          </a:ln>
        </p:spPr>
        <p:style>
          <a:lnRef idx="0">
            <a:scrgbClr r="0" g="0" b="0"/>
          </a:lnRef>
          <a:fillRef idx="0">
            <a:scrgbClr r="0" g="0" b="0"/>
          </a:fillRef>
          <a:effectRef idx="0">
            <a:scrgbClr r="0" g="0" b="0"/>
          </a:effectRef>
          <a:fontRef idx="minor"/>
        </p:style>
      </p:sp>
      <p:sp>
        <p:nvSpPr>
          <p:cNvPr id="616" name="Espace réservé du pied de page 3"/>
          <p:cNvSpPr/>
          <p:nvPr/>
        </p:nvSpPr>
        <p:spPr>
          <a:xfrm>
            <a:off x="5195160" y="5954040"/>
            <a:ext cx="3085920" cy="273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spcBef>
                <a:spcPts val="51"/>
              </a:spcBef>
              <a:spcAft>
                <a:spcPts val="51"/>
              </a:spcAft>
              <a:buNone/>
            </a:pPr>
            <a:r>
              <a:rPr lang="fr-FR" sz="900" b="0" strike="noStrike" spc="-1">
                <a:solidFill>
                  <a:srgbClr val="000000"/>
                </a:solidFill>
                <a:latin typeface="Arial"/>
              </a:rPr>
              <a:t>L. VENEZIA  - MSA DU LANGUEDOC</a:t>
            </a:r>
            <a:endParaRPr lang="fr-FR" sz="900" b="0" strike="noStrike" spc="-1">
              <a:latin typeface="Arial"/>
            </a:endParaRPr>
          </a:p>
        </p:txBody>
      </p:sp>
      <p:sp>
        <p:nvSpPr>
          <p:cNvPr id="617" name="Connecteur droit avec flèche 12"/>
          <p:cNvSpPr/>
          <p:nvPr/>
        </p:nvSpPr>
        <p:spPr>
          <a:xfrm>
            <a:off x="2792520" y="5114160"/>
            <a:ext cx="6304680" cy="360"/>
          </a:xfrm>
          <a:custGeom>
            <a:avLst/>
            <a:gdLst/>
            <a:ahLst/>
            <a:cxnLst/>
            <a:rect l="l" t="t" r="r" b="b"/>
            <a:pathLst>
              <a:path w="21600" h="21600">
                <a:moveTo>
                  <a:pt x="0" y="0"/>
                </a:moveTo>
                <a:lnTo>
                  <a:pt x="21600" y="21600"/>
                </a:lnTo>
              </a:path>
            </a:pathLst>
          </a:custGeom>
          <a:noFill/>
          <a:ln w="12700">
            <a:noFill/>
          </a:ln>
        </p:spPr>
        <p:style>
          <a:lnRef idx="0">
            <a:scrgbClr r="0" g="0" b="0"/>
          </a:lnRef>
          <a:fillRef idx="0">
            <a:scrgbClr r="0" g="0" b="0"/>
          </a:fillRef>
          <a:effectRef idx="0">
            <a:scrgbClr r="0" g="0" b="0"/>
          </a:effectRef>
          <a:fontRef idx="minor"/>
        </p:style>
      </p:sp>
      <p:sp>
        <p:nvSpPr>
          <p:cNvPr id="618" name="Connecteur droit avec flèche 13"/>
          <p:cNvSpPr/>
          <p:nvPr/>
        </p:nvSpPr>
        <p:spPr>
          <a:xfrm flipV="1">
            <a:off x="2792520" y="1935000"/>
            <a:ext cx="360" cy="3178800"/>
          </a:xfrm>
          <a:custGeom>
            <a:avLst/>
            <a:gdLst/>
            <a:ahLst/>
            <a:cxnLst/>
            <a:rect l="l" t="t" r="r" b="b"/>
            <a:pathLst>
              <a:path w="21600" h="21600">
                <a:moveTo>
                  <a:pt x="0" y="0"/>
                </a:moveTo>
                <a:lnTo>
                  <a:pt x="21600" y="21600"/>
                </a:lnTo>
              </a:path>
            </a:pathLst>
          </a:custGeom>
          <a:noFill/>
          <a:ln w="12700">
            <a:solidFill>
              <a:srgbClr val="000000"/>
            </a:solidFill>
            <a:miter/>
            <a:tailEnd type="triangle" w="med" len="med"/>
          </a:ln>
        </p:spPr>
        <p:style>
          <a:lnRef idx="0">
            <a:scrgbClr r="0" g="0" b="0"/>
          </a:lnRef>
          <a:fillRef idx="0">
            <a:scrgbClr r="0" g="0" b="0"/>
          </a:fillRef>
          <a:effectRef idx="0">
            <a:scrgbClr r="0" g="0" b="0"/>
          </a:effectRef>
          <a:fontRef idx="minor"/>
        </p:style>
      </p:sp>
      <p:sp>
        <p:nvSpPr>
          <p:cNvPr id="619" name="Forme libre : forme 16"/>
          <p:cNvSpPr/>
          <p:nvPr/>
        </p:nvSpPr>
        <p:spPr>
          <a:xfrm>
            <a:off x="2792520" y="3402360"/>
            <a:ext cx="6350760" cy="669600"/>
          </a:xfrm>
          <a:custGeom>
            <a:avLst/>
            <a:gdLst/>
            <a:ahLst/>
            <a:cxnLst/>
            <a:rect l="l" t="t" r="r" b="b"/>
            <a:pathLst>
              <a:path w="6351078" h="669852">
                <a:moveTo>
                  <a:pt x="0" y="0"/>
                </a:moveTo>
                <a:cubicBezTo>
                  <a:pt x="92149" y="71770"/>
                  <a:pt x="184298" y="143540"/>
                  <a:pt x="308344" y="191387"/>
                </a:cubicBezTo>
                <a:cubicBezTo>
                  <a:pt x="432390" y="239234"/>
                  <a:pt x="616688" y="260499"/>
                  <a:pt x="744279" y="287080"/>
                </a:cubicBezTo>
                <a:cubicBezTo>
                  <a:pt x="871870" y="313661"/>
                  <a:pt x="1073888" y="350875"/>
                  <a:pt x="1073888" y="350875"/>
                </a:cubicBezTo>
                <a:cubicBezTo>
                  <a:pt x="1197934" y="373912"/>
                  <a:pt x="1265274" y="400494"/>
                  <a:pt x="1488558" y="425303"/>
                </a:cubicBezTo>
                <a:cubicBezTo>
                  <a:pt x="1711842" y="450112"/>
                  <a:pt x="2413591" y="499731"/>
                  <a:pt x="2413591" y="499731"/>
                </a:cubicBezTo>
                <a:cubicBezTo>
                  <a:pt x="2698898" y="520996"/>
                  <a:pt x="2923954" y="542262"/>
                  <a:pt x="3200400" y="552894"/>
                </a:cubicBezTo>
                <a:cubicBezTo>
                  <a:pt x="3476847" y="563527"/>
                  <a:pt x="3756838" y="549349"/>
                  <a:pt x="4072270" y="563526"/>
                </a:cubicBezTo>
                <a:cubicBezTo>
                  <a:pt x="4387702" y="577703"/>
                  <a:pt x="4765158" y="620233"/>
                  <a:pt x="5092995" y="637954"/>
                </a:cubicBezTo>
                <a:cubicBezTo>
                  <a:pt x="5420832" y="655675"/>
                  <a:pt x="5833730" y="669852"/>
                  <a:pt x="6039293" y="669852"/>
                </a:cubicBezTo>
                <a:cubicBezTo>
                  <a:pt x="6244856" y="669852"/>
                  <a:pt x="6326372" y="637954"/>
                  <a:pt x="6326372" y="637954"/>
                </a:cubicBezTo>
                <a:cubicBezTo>
                  <a:pt x="6375990" y="632638"/>
                  <a:pt x="6335232" y="639726"/>
                  <a:pt x="6337004" y="637954"/>
                </a:cubicBezTo>
                <a:cubicBezTo>
                  <a:pt x="6338776" y="636182"/>
                  <a:pt x="6337890" y="631751"/>
                  <a:pt x="6337004" y="627321"/>
                </a:cubicBezTo>
              </a:path>
            </a:pathLst>
          </a:custGeom>
          <a:noFill/>
          <a:ln w="19050">
            <a:solidFill>
              <a:srgbClr val="000000"/>
            </a:solidFill>
            <a:miter/>
          </a:ln>
        </p:spPr>
        <p:style>
          <a:lnRef idx="0">
            <a:scrgbClr r="0" g="0" b="0"/>
          </a:lnRef>
          <a:fillRef idx="0">
            <a:scrgbClr r="0" g="0" b="0"/>
          </a:fillRef>
          <a:effectRef idx="0">
            <a:scrgbClr r="0" g="0" b="0"/>
          </a:effectRef>
          <a:fontRef idx="minor"/>
        </p:style>
      </p:sp>
      <p:sp>
        <p:nvSpPr>
          <p:cNvPr id="620" name="Forme libre : forme 17"/>
          <p:cNvSpPr/>
          <p:nvPr/>
        </p:nvSpPr>
        <p:spPr>
          <a:xfrm>
            <a:off x="2792520" y="3402360"/>
            <a:ext cx="6304680" cy="1127880"/>
          </a:xfrm>
          <a:custGeom>
            <a:avLst/>
            <a:gdLst/>
            <a:ahLst/>
            <a:cxnLst/>
            <a:rect l="l" t="t" r="r" b="b"/>
            <a:pathLst>
              <a:path w="6351078" h="669852">
                <a:moveTo>
                  <a:pt x="0" y="0"/>
                </a:moveTo>
                <a:cubicBezTo>
                  <a:pt x="92149" y="71770"/>
                  <a:pt x="184298" y="143540"/>
                  <a:pt x="308344" y="191387"/>
                </a:cubicBezTo>
                <a:cubicBezTo>
                  <a:pt x="432390" y="239234"/>
                  <a:pt x="616688" y="260499"/>
                  <a:pt x="744279" y="287080"/>
                </a:cubicBezTo>
                <a:cubicBezTo>
                  <a:pt x="871870" y="313661"/>
                  <a:pt x="1073888" y="350875"/>
                  <a:pt x="1073888" y="350875"/>
                </a:cubicBezTo>
                <a:cubicBezTo>
                  <a:pt x="1197934" y="373912"/>
                  <a:pt x="1265274" y="400494"/>
                  <a:pt x="1488558" y="425303"/>
                </a:cubicBezTo>
                <a:cubicBezTo>
                  <a:pt x="1711842" y="450112"/>
                  <a:pt x="2413591" y="499731"/>
                  <a:pt x="2413591" y="499731"/>
                </a:cubicBezTo>
                <a:cubicBezTo>
                  <a:pt x="2698898" y="520996"/>
                  <a:pt x="2923954" y="542262"/>
                  <a:pt x="3200400" y="552894"/>
                </a:cubicBezTo>
                <a:cubicBezTo>
                  <a:pt x="3476847" y="563527"/>
                  <a:pt x="3756838" y="549349"/>
                  <a:pt x="4072270" y="563526"/>
                </a:cubicBezTo>
                <a:cubicBezTo>
                  <a:pt x="4387702" y="577703"/>
                  <a:pt x="4765158" y="620233"/>
                  <a:pt x="5092995" y="637954"/>
                </a:cubicBezTo>
                <a:cubicBezTo>
                  <a:pt x="5420832" y="655675"/>
                  <a:pt x="5833730" y="669852"/>
                  <a:pt x="6039293" y="669852"/>
                </a:cubicBezTo>
                <a:cubicBezTo>
                  <a:pt x="6244856" y="669852"/>
                  <a:pt x="6326372" y="637954"/>
                  <a:pt x="6326372" y="637954"/>
                </a:cubicBezTo>
                <a:cubicBezTo>
                  <a:pt x="6375990" y="632638"/>
                  <a:pt x="6335232" y="639726"/>
                  <a:pt x="6337004" y="637954"/>
                </a:cubicBezTo>
                <a:cubicBezTo>
                  <a:pt x="6338776" y="636182"/>
                  <a:pt x="6337890" y="631751"/>
                  <a:pt x="6337004" y="627321"/>
                </a:cubicBezTo>
              </a:path>
            </a:pathLst>
          </a:custGeom>
          <a:noFill/>
          <a:ln w="28575">
            <a:solidFill>
              <a:srgbClr val="FF0000"/>
            </a:solidFill>
            <a:miter/>
          </a:ln>
        </p:spPr>
        <p:style>
          <a:lnRef idx="0">
            <a:scrgbClr r="0" g="0" b="0"/>
          </a:lnRef>
          <a:fillRef idx="0">
            <a:scrgbClr r="0" g="0" b="0"/>
          </a:fillRef>
          <a:effectRef idx="0">
            <a:scrgbClr r="0" g="0" b="0"/>
          </a:effectRef>
          <a:fontRef idx="minor"/>
        </p:style>
      </p:sp>
      <p:sp>
        <p:nvSpPr>
          <p:cNvPr id="621" name="Forme libre : forme 18"/>
          <p:cNvSpPr/>
          <p:nvPr/>
        </p:nvSpPr>
        <p:spPr>
          <a:xfrm>
            <a:off x="2792520" y="3350880"/>
            <a:ext cx="6389640" cy="334440"/>
          </a:xfrm>
          <a:custGeom>
            <a:avLst/>
            <a:gdLst/>
            <a:ahLst/>
            <a:cxnLst/>
            <a:rect l="l" t="t" r="r" b="b"/>
            <a:pathLst>
              <a:path w="6351078" h="669852">
                <a:moveTo>
                  <a:pt x="0" y="0"/>
                </a:moveTo>
                <a:cubicBezTo>
                  <a:pt x="92149" y="71770"/>
                  <a:pt x="184298" y="143540"/>
                  <a:pt x="308344" y="191387"/>
                </a:cubicBezTo>
                <a:cubicBezTo>
                  <a:pt x="432390" y="239234"/>
                  <a:pt x="616688" y="260499"/>
                  <a:pt x="744279" y="287080"/>
                </a:cubicBezTo>
                <a:cubicBezTo>
                  <a:pt x="871870" y="313661"/>
                  <a:pt x="1073888" y="350875"/>
                  <a:pt x="1073888" y="350875"/>
                </a:cubicBezTo>
                <a:cubicBezTo>
                  <a:pt x="1197934" y="373912"/>
                  <a:pt x="1265274" y="400494"/>
                  <a:pt x="1488558" y="425303"/>
                </a:cubicBezTo>
                <a:cubicBezTo>
                  <a:pt x="1711842" y="450112"/>
                  <a:pt x="2413591" y="499731"/>
                  <a:pt x="2413591" y="499731"/>
                </a:cubicBezTo>
                <a:cubicBezTo>
                  <a:pt x="2698898" y="520996"/>
                  <a:pt x="2923954" y="542262"/>
                  <a:pt x="3200400" y="552894"/>
                </a:cubicBezTo>
                <a:cubicBezTo>
                  <a:pt x="3476847" y="563527"/>
                  <a:pt x="3756838" y="549349"/>
                  <a:pt x="4072270" y="563526"/>
                </a:cubicBezTo>
                <a:cubicBezTo>
                  <a:pt x="4387702" y="577703"/>
                  <a:pt x="4765158" y="620233"/>
                  <a:pt x="5092995" y="637954"/>
                </a:cubicBezTo>
                <a:cubicBezTo>
                  <a:pt x="5420832" y="655675"/>
                  <a:pt x="5833730" y="669852"/>
                  <a:pt x="6039293" y="669852"/>
                </a:cubicBezTo>
                <a:cubicBezTo>
                  <a:pt x="6244856" y="669852"/>
                  <a:pt x="6326372" y="637954"/>
                  <a:pt x="6326372" y="637954"/>
                </a:cubicBezTo>
                <a:cubicBezTo>
                  <a:pt x="6375990" y="632638"/>
                  <a:pt x="6335232" y="639726"/>
                  <a:pt x="6337004" y="637954"/>
                </a:cubicBezTo>
                <a:cubicBezTo>
                  <a:pt x="6338776" y="636182"/>
                  <a:pt x="6337890" y="631751"/>
                  <a:pt x="6337004" y="627321"/>
                </a:cubicBezTo>
              </a:path>
            </a:pathLst>
          </a:custGeom>
          <a:noFill/>
          <a:ln w="28575">
            <a:solidFill>
              <a:srgbClr val="82BE00"/>
            </a:solidFill>
            <a:miter/>
          </a:ln>
        </p:spPr>
        <p:style>
          <a:lnRef idx="0">
            <a:scrgbClr r="0" g="0" b="0"/>
          </a:lnRef>
          <a:fillRef idx="0">
            <a:scrgbClr r="0" g="0" b="0"/>
          </a:fillRef>
          <a:effectRef idx="0">
            <a:scrgbClr r="0" g="0" b="0"/>
          </a:effectRef>
          <a:fontRef idx="minor"/>
        </p:style>
      </p:sp>
      <p:sp>
        <p:nvSpPr>
          <p:cNvPr id="622" name="Organigramme : Document 19"/>
          <p:cNvSpPr/>
          <p:nvPr/>
        </p:nvSpPr>
        <p:spPr>
          <a:xfrm>
            <a:off x="7356960" y="3232080"/>
            <a:ext cx="1105560" cy="584280"/>
          </a:xfrm>
          <a:prstGeom prst="flowChartDocument">
            <a:avLst/>
          </a:prstGeom>
          <a:solidFill>
            <a:srgbClr val="FFFFFF"/>
          </a:solidFill>
          <a:ln w="12700">
            <a:solidFill>
              <a:srgbClr val="00B050"/>
            </a:solidFill>
            <a:miter/>
          </a:ln>
        </p:spPr>
        <p:style>
          <a:lnRef idx="0">
            <a:scrgbClr r="0" g="0" b="0"/>
          </a:lnRef>
          <a:fillRef idx="0">
            <a:scrgbClr r="0" g="0" b="0"/>
          </a:fillRef>
          <a:effectRef idx="0">
            <a:scrgbClr r="0" g="0" b="0"/>
          </a:effectRef>
          <a:fontRef idx="minor"/>
        </p:style>
        <p:txBody>
          <a:bodyPr lIns="72000" tIns="72000" rIns="72000" bIns="72000" anchor="t">
            <a:noAutofit/>
          </a:bodyPr>
          <a:lstStyle/>
          <a:p>
            <a:pPr>
              <a:lnSpc>
                <a:spcPct val="100000"/>
              </a:lnSpc>
              <a:spcBef>
                <a:spcPts val="51"/>
              </a:spcBef>
              <a:spcAft>
                <a:spcPts val="51"/>
              </a:spcAft>
              <a:buNone/>
              <a:tabLst>
                <a:tab pos="0" algn="l"/>
              </a:tabLst>
            </a:pPr>
            <a:r>
              <a:rPr lang="fr-FR" sz="1400" b="0" strike="noStrike" spc="-1">
                <a:solidFill>
                  <a:srgbClr val="00B050"/>
                </a:solidFill>
                <a:latin typeface="Arial"/>
              </a:rPr>
              <a:t>Régulation </a:t>
            </a:r>
            <a:endParaRPr lang="fr-FR" sz="1400" b="0" strike="noStrike" spc="-1">
              <a:latin typeface="Arial"/>
            </a:endParaRPr>
          </a:p>
        </p:txBody>
      </p:sp>
      <p:sp>
        <p:nvSpPr>
          <p:cNvPr id="623" name="Organigramme : Document 20"/>
          <p:cNvSpPr/>
          <p:nvPr/>
        </p:nvSpPr>
        <p:spPr>
          <a:xfrm>
            <a:off x="7368840" y="3848400"/>
            <a:ext cx="1105560" cy="986760"/>
          </a:xfrm>
          <a:prstGeom prst="flowChartDocument">
            <a:avLst/>
          </a:prstGeom>
          <a:solidFill>
            <a:srgbClr val="FFFFFF"/>
          </a:solidFill>
          <a:ln w="12700">
            <a:solidFill>
              <a:srgbClr val="FF0000"/>
            </a:solidFill>
            <a:miter/>
          </a:ln>
        </p:spPr>
        <p:style>
          <a:lnRef idx="0">
            <a:scrgbClr r="0" g="0" b="0"/>
          </a:lnRef>
          <a:fillRef idx="0">
            <a:scrgbClr r="0" g="0" b="0"/>
          </a:fillRef>
          <a:effectRef idx="0">
            <a:scrgbClr r="0" g="0" b="0"/>
          </a:effectRef>
          <a:fontRef idx="minor"/>
        </p:style>
        <p:txBody>
          <a:bodyPr lIns="72000" tIns="72000" rIns="72000" bIns="72000" anchor="t">
            <a:noAutofit/>
          </a:bodyPr>
          <a:lstStyle/>
          <a:p>
            <a:pPr>
              <a:lnSpc>
                <a:spcPct val="100000"/>
              </a:lnSpc>
              <a:spcBef>
                <a:spcPts val="51"/>
              </a:spcBef>
              <a:spcAft>
                <a:spcPts val="51"/>
              </a:spcAft>
              <a:buNone/>
              <a:tabLst>
                <a:tab pos="0" algn="l"/>
              </a:tabLst>
            </a:pPr>
            <a:r>
              <a:rPr lang="fr-FR" sz="1400" b="0" strike="noStrike" spc="-1">
                <a:solidFill>
                  <a:srgbClr val="FF0000"/>
                </a:solidFill>
                <a:latin typeface="Arial"/>
              </a:rPr>
              <a:t>Contraintes</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FF0000"/>
                </a:solidFill>
                <a:latin typeface="Arial"/>
              </a:rPr>
              <a:t>Nuisances</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FF0000"/>
                </a:solidFill>
                <a:latin typeface="Arial"/>
              </a:rPr>
              <a:t>Pénibilité</a:t>
            </a:r>
            <a:endParaRPr lang="fr-FR" sz="1400" b="0" strike="noStrike" spc="-1">
              <a:latin typeface="Arial"/>
            </a:endParaRPr>
          </a:p>
        </p:txBody>
      </p:sp>
      <p:sp>
        <p:nvSpPr>
          <p:cNvPr id="624" name="ZoneTexte 21"/>
          <p:cNvSpPr/>
          <p:nvPr/>
        </p:nvSpPr>
        <p:spPr>
          <a:xfrm>
            <a:off x="4452480" y="5283000"/>
            <a:ext cx="100296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pPr>
            <a:r>
              <a:rPr lang="fr-FR" sz="1100" b="1" strike="noStrike" spc="-1">
                <a:solidFill>
                  <a:srgbClr val="666666"/>
                </a:solidFill>
                <a:latin typeface="Arial"/>
                <a:ea typeface="Microsoft YaHei"/>
              </a:rPr>
              <a:t>TRAVAIL 1</a:t>
            </a:r>
            <a:endParaRPr lang="fr-FR" sz="1100" b="0" strike="noStrike" spc="-1">
              <a:latin typeface="Arial"/>
            </a:endParaRPr>
          </a:p>
        </p:txBody>
      </p:sp>
      <p:sp>
        <p:nvSpPr>
          <p:cNvPr id="625" name="ZoneTexte 22"/>
          <p:cNvSpPr/>
          <p:nvPr/>
        </p:nvSpPr>
        <p:spPr>
          <a:xfrm>
            <a:off x="5418000" y="5286240"/>
            <a:ext cx="114624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pPr>
            <a:r>
              <a:rPr lang="fr-FR" sz="1100" b="1" strike="noStrike" spc="-1">
                <a:solidFill>
                  <a:srgbClr val="666666"/>
                </a:solidFill>
                <a:latin typeface="Arial"/>
                <a:ea typeface="Microsoft YaHei"/>
              </a:rPr>
              <a:t>TRAVAIL 2</a:t>
            </a:r>
            <a:endParaRPr lang="fr-FR" sz="1100" b="0" strike="noStrike" spc="-1">
              <a:latin typeface="Arial"/>
            </a:endParaRPr>
          </a:p>
        </p:txBody>
      </p:sp>
      <p:sp>
        <p:nvSpPr>
          <p:cNvPr id="626" name="ZoneTexte 23"/>
          <p:cNvSpPr/>
          <p:nvPr/>
        </p:nvSpPr>
        <p:spPr>
          <a:xfrm>
            <a:off x="6427080" y="4569840"/>
            <a:ext cx="100296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pPr>
            <a:r>
              <a:rPr lang="fr-FR" sz="1100" b="1" strike="noStrike" spc="-1">
                <a:solidFill>
                  <a:srgbClr val="FF0000"/>
                </a:solidFill>
                <a:latin typeface="Arial"/>
                <a:ea typeface="Microsoft YaHei"/>
              </a:rPr>
              <a:t>CHOMAGE</a:t>
            </a:r>
            <a:endParaRPr lang="fr-FR" sz="1100" b="0" strike="noStrike" spc="-1">
              <a:latin typeface="Arial"/>
            </a:endParaRPr>
          </a:p>
        </p:txBody>
      </p:sp>
      <p:sp>
        <p:nvSpPr>
          <p:cNvPr id="627" name="ZoneTexte 24"/>
          <p:cNvSpPr/>
          <p:nvPr/>
        </p:nvSpPr>
        <p:spPr>
          <a:xfrm>
            <a:off x="7422480" y="5283000"/>
            <a:ext cx="104616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pPr>
            <a:r>
              <a:rPr lang="fr-FR" sz="1100" b="1" strike="noStrike" spc="-1">
                <a:solidFill>
                  <a:srgbClr val="666666"/>
                </a:solidFill>
                <a:latin typeface="Arial"/>
                <a:ea typeface="Microsoft YaHei"/>
              </a:rPr>
              <a:t>TRAVAIL 3</a:t>
            </a:r>
            <a:endParaRPr lang="fr-FR" sz="1100" b="0" strike="noStrike" spc="-1">
              <a:latin typeface="Arial"/>
            </a:endParaRPr>
          </a:p>
        </p:txBody>
      </p:sp>
      <p:sp>
        <p:nvSpPr>
          <p:cNvPr id="628" name="Triangle isocèle 25"/>
          <p:cNvSpPr/>
          <p:nvPr/>
        </p:nvSpPr>
        <p:spPr>
          <a:xfrm rot="10800000" flipV="1">
            <a:off x="2139840" y="4150440"/>
            <a:ext cx="1320480" cy="1000800"/>
          </a:xfrm>
          <a:prstGeom prst="triangle">
            <a:avLst>
              <a:gd name="adj" fmla="val 50000"/>
            </a:avLst>
          </a:prstGeom>
          <a:solidFill>
            <a:srgbClr val="D3D8EA"/>
          </a:solidFill>
          <a:ln w="127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nSpc>
                <a:spcPct val="100000"/>
              </a:lnSpc>
              <a:spcBef>
                <a:spcPts val="51"/>
              </a:spcBef>
              <a:spcAft>
                <a:spcPts val="51"/>
              </a:spcAft>
              <a:buNone/>
              <a:tabLst>
                <a:tab pos="0" algn="l"/>
              </a:tabLst>
            </a:pPr>
            <a:r>
              <a:rPr lang="fr-FR" sz="1000" b="0" strike="noStrike" spc="-1">
                <a:solidFill>
                  <a:srgbClr val="000000"/>
                </a:solidFill>
                <a:latin typeface="Arial"/>
              </a:rPr>
              <a:t>Enfance</a:t>
            </a:r>
            <a:endParaRPr lang="fr-FR" sz="1000" b="0" strike="noStrike" spc="-1">
              <a:latin typeface="Arial"/>
            </a:endParaRPr>
          </a:p>
        </p:txBody>
      </p:sp>
      <p:sp>
        <p:nvSpPr>
          <p:cNvPr id="629" name="Étoile : 10 branches 26"/>
          <p:cNvSpPr/>
          <p:nvPr/>
        </p:nvSpPr>
        <p:spPr>
          <a:xfrm>
            <a:off x="5363640" y="4328640"/>
            <a:ext cx="1025280" cy="846720"/>
          </a:xfrm>
          <a:prstGeom prst="star10">
            <a:avLst>
              <a:gd name="adj" fmla="val 42533"/>
              <a:gd name="hf" fmla="val 105146"/>
            </a:avLst>
          </a:prstGeom>
          <a:noFill/>
          <a:ln w="12700">
            <a:solidFill>
              <a:srgbClr val="FF0000"/>
            </a:solidFill>
            <a:miter/>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900" b="0" strike="noStrike" spc="-1">
                <a:solidFill>
                  <a:srgbClr val="FF0000"/>
                </a:solidFill>
                <a:latin typeface="Arial"/>
              </a:rPr>
              <a:t>ACCIDENT  DU TRAVAIL</a:t>
            </a:r>
            <a:endParaRPr lang="fr-FR" sz="900" b="0" strike="noStrike" spc="-1">
              <a:latin typeface="Arial"/>
            </a:endParaRPr>
          </a:p>
        </p:txBody>
      </p:sp>
      <p:sp>
        <p:nvSpPr>
          <p:cNvPr id="630" name="Ellipse 27"/>
          <p:cNvSpPr/>
          <p:nvPr/>
        </p:nvSpPr>
        <p:spPr>
          <a:xfrm>
            <a:off x="2171160" y="2597760"/>
            <a:ext cx="4188600" cy="1446120"/>
          </a:xfrm>
          <a:prstGeom prst="ellipse">
            <a:avLst/>
          </a:prstGeom>
          <a:solidFill>
            <a:srgbClr val="FFFFFF"/>
          </a:solidFill>
          <a:ln w="12700">
            <a:solidFill>
              <a:srgbClr val="FF0000"/>
            </a:solidFill>
            <a:miter/>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800" b="1" strike="noStrike" spc="-1">
                <a:solidFill>
                  <a:srgbClr val="D52B1E"/>
                </a:solidFill>
                <a:latin typeface="Arial"/>
              </a:rPr>
              <a:t>Actions de prévention en amont sur la totalité de l’entreprise (x individus)</a:t>
            </a:r>
            <a:endParaRPr lang="fr-FR" sz="1800" b="0" strike="noStrike" spc="-1">
              <a:latin typeface="Arial"/>
            </a:endParaRPr>
          </a:p>
        </p:txBody>
      </p:sp>
      <p:sp>
        <p:nvSpPr>
          <p:cNvPr id="631" name="Flèche : droite rayée 28"/>
          <p:cNvSpPr/>
          <p:nvPr/>
        </p:nvSpPr>
        <p:spPr>
          <a:xfrm rot="10800000">
            <a:off x="6480000" y="3056760"/>
            <a:ext cx="780840" cy="571680"/>
          </a:xfrm>
          <a:prstGeom prst="stripedRightArrow">
            <a:avLst>
              <a:gd name="adj1" fmla="val 50000"/>
              <a:gd name="adj2" fmla="val 50000"/>
            </a:avLst>
          </a:prstGeom>
          <a:solidFill>
            <a:srgbClr val="919DCA"/>
          </a:solidFill>
          <a:ln w="12700">
            <a:noFill/>
          </a:ln>
        </p:spPr>
        <p:style>
          <a:lnRef idx="0">
            <a:scrgbClr r="0" g="0" b="0"/>
          </a:lnRef>
          <a:fillRef idx="0">
            <a:scrgbClr r="0" g="0" b="0"/>
          </a:fillRef>
          <a:effectRef idx="0">
            <a:scrgbClr r="0" g="0" b="0"/>
          </a:effectRef>
          <a:fontRef idx="minor"/>
        </p:style>
      </p:sp>
      <p:sp>
        <p:nvSpPr>
          <p:cNvPr id="632" name="ZoneTexte 29"/>
          <p:cNvSpPr/>
          <p:nvPr/>
        </p:nvSpPr>
        <p:spPr>
          <a:xfrm>
            <a:off x="8460000" y="4548960"/>
            <a:ext cx="1177920" cy="2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pPr>
            <a:r>
              <a:rPr lang="fr-FR" sz="1100" b="1" strike="noStrike" spc="-1">
                <a:solidFill>
                  <a:srgbClr val="FF0000"/>
                </a:solidFill>
                <a:latin typeface="Arial"/>
                <a:ea typeface="Microsoft YaHei"/>
              </a:rPr>
              <a:t>EXCLUSION</a:t>
            </a:r>
            <a:endParaRPr lang="fr-FR" sz="1100" b="0" strike="noStrike" spc="-1">
              <a:latin typeface="Arial"/>
            </a:endParaRPr>
          </a:p>
        </p:txBody>
      </p:sp>
      <p:sp>
        <p:nvSpPr>
          <p:cNvPr id="633" name="ZoneTexte 30"/>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
        <p:nvSpPr>
          <p:cNvPr id="634" name="ZoneTexte 31"/>
          <p:cNvSpPr/>
          <p:nvPr/>
        </p:nvSpPr>
        <p:spPr>
          <a:xfrm>
            <a:off x="3009600" y="1166400"/>
            <a:ext cx="6550200" cy="71388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00000"/>
              </a:lnSpc>
              <a:spcBef>
                <a:spcPts val="51"/>
              </a:spcBef>
              <a:spcAft>
                <a:spcPts val="51"/>
              </a:spcAft>
              <a:buNone/>
              <a:tabLst>
                <a:tab pos="0" algn="l"/>
              </a:tabLst>
            </a:pPr>
            <a:r>
              <a:rPr lang="fr-FR" sz="2000" b="1" strike="noStrike" spc="-1">
                <a:solidFill>
                  <a:srgbClr val="2947A9"/>
                </a:solidFill>
                <a:latin typeface="Calibri"/>
                <a:ea typeface="Microsoft YaHei"/>
              </a:rPr>
              <a:t>Evolution de la santé au cours de la vie professionnelle </a:t>
            </a:r>
            <a:endParaRPr lang="fr-FR" sz="2000" b="0" strike="noStrike" spc="-1">
              <a:latin typeface="Arial"/>
            </a:endParaRPr>
          </a:p>
          <a:p>
            <a:pPr algn="ctr">
              <a:lnSpc>
                <a:spcPct val="100000"/>
              </a:lnSpc>
              <a:spcBef>
                <a:spcPts val="51"/>
              </a:spcBef>
              <a:spcAft>
                <a:spcPts val="51"/>
              </a:spcAft>
              <a:buNone/>
              <a:tabLst>
                <a:tab pos="0" algn="l"/>
              </a:tabLst>
            </a:pPr>
            <a:r>
              <a:rPr lang="fr-FR" sz="2000" b="1" strike="noStrike" spc="-1">
                <a:solidFill>
                  <a:srgbClr val="2947A9"/>
                </a:solidFill>
                <a:latin typeface="Calibri"/>
                <a:ea typeface="Microsoft YaHei"/>
              </a:rPr>
              <a:t>au niveau de l'entreprise</a:t>
            </a:r>
            <a:endParaRPr lang="fr-F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FC854ACA-180F-4742-8F76-5E28C78BA665}" type="slidenum">
              <a:rPr lang="fr-FR" sz="1600" b="1" strike="noStrike" spc="-1">
                <a:solidFill>
                  <a:srgbClr val="FFFFFF"/>
                </a:solidFill>
                <a:latin typeface="Arial"/>
              </a:rPr>
              <a:t>13</a:t>
            </a:fld>
            <a:endParaRPr lang="fr-FR" sz="1600" b="0" strike="noStrike" spc="-1">
              <a:latin typeface="Arial"/>
            </a:endParaRPr>
          </a:p>
        </p:txBody>
      </p:sp>
      <p:sp>
        <p:nvSpPr>
          <p:cNvPr id="636" name="ZoneTexte 8"/>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
        <p:nvSpPr>
          <p:cNvPr id="637" name="ZoneTexte 9"/>
          <p:cNvSpPr/>
          <p:nvPr/>
        </p:nvSpPr>
        <p:spPr>
          <a:xfrm>
            <a:off x="2733480" y="1126080"/>
            <a:ext cx="67248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000" b="1" strike="noStrike" spc="-1">
                <a:solidFill>
                  <a:srgbClr val="2947A9"/>
                </a:solidFill>
                <a:latin typeface="Arial"/>
              </a:rPr>
              <a:t>Connaître les manifestations et les causes de l’usure </a:t>
            </a:r>
            <a:endParaRPr lang="fr-FR" sz="2000" b="0" strike="noStrike" spc="-1">
              <a:latin typeface="Arial"/>
            </a:endParaRPr>
          </a:p>
        </p:txBody>
      </p:sp>
      <p:sp>
        <p:nvSpPr>
          <p:cNvPr id="638" name="ZoneTexte 2"/>
          <p:cNvSpPr/>
          <p:nvPr/>
        </p:nvSpPr>
        <p:spPr>
          <a:xfrm>
            <a:off x="1021680" y="1790280"/>
            <a:ext cx="10148400" cy="1332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pPr>
            <a:r>
              <a:rPr lang="fr-FR" sz="1600" b="0" strike="noStrike" spc="-1">
                <a:solidFill>
                  <a:srgbClr val="2947A9"/>
                </a:solidFill>
                <a:latin typeface="Arial"/>
              </a:rPr>
              <a:t>Les manifestations peuvent être de plusieurs ordres : </a:t>
            </a:r>
            <a:r>
              <a:rPr lang="fr-FR" sz="1600" b="1" strike="noStrike" spc="-1">
                <a:solidFill>
                  <a:srgbClr val="2947A9"/>
                </a:solidFill>
                <a:latin typeface="Arial"/>
              </a:rPr>
              <a:t>physiques, cognitives</a:t>
            </a:r>
            <a:r>
              <a:rPr lang="fr-FR" sz="1600" b="0" strike="noStrike" spc="-1">
                <a:solidFill>
                  <a:srgbClr val="2947A9"/>
                </a:solidFill>
                <a:latin typeface="Arial"/>
              </a:rPr>
              <a:t>, </a:t>
            </a:r>
            <a:r>
              <a:rPr lang="fr-FR" sz="1600" b="1" strike="noStrike" spc="-1">
                <a:solidFill>
                  <a:srgbClr val="2947A9"/>
                </a:solidFill>
                <a:latin typeface="Arial"/>
              </a:rPr>
              <a:t>psychiques</a:t>
            </a:r>
            <a:r>
              <a:rPr lang="fr-FR" sz="1600" b="0" strike="noStrike" spc="-1">
                <a:solidFill>
                  <a:srgbClr val="2947A9"/>
                </a:solidFill>
                <a:latin typeface="Arial"/>
              </a:rPr>
              <a:t> et leurs effets peuvent être immédiats ou différés. </a:t>
            </a:r>
            <a:endParaRPr lang="fr-FR" sz="1600" b="0" strike="noStrike" spc="-1">
              <a:latin typeface="Arial"/>
            </a:endParaRPr>
          </a:p>
          <a:p>
            <a:pPr>
              <a:lnSpc>
                <a:spcPct val="100000"/>
              </a:lnSpc>
              <a:spcBef>
                <a:spcPts val="51"/>
              </a:spcBef>
              <a:spcAft>
                <a:spcPts val="51"/>
              </a:spcAft>
              <a:buNone/>
            </a:pPr>
            <a:endParaRPr lang="fr-FR" sz="1600" b="0" strike="noStrike" spc="-1">
              <a:latin typeface="Arial"/>
            </a:endParaRPr>
          </a:p>
          <a:p>
            <a:pPr>
              <a:lnSpc>
                <a:spcPct val="100000"/>
              </a:lnSpc>
              <a:spcBef>
                <a:spcPts val="51"/>
              </a:spcBef>
              <a:spcAft>
                <a:spcPts val="51"/>
              </a:spcAft>
              <a:buNone/>
            </a:pPr>
            <a:r>
              <a:rPr lang="fr-FR" sz="1600" b="0" strike="noStrike" spc="-1">
                <a:solidFill>
                  <a:srgbClr val="2947A9"/>
                </a:solidFill>
                <a:latin typeface="Arial"/>
              </a:rPr>
              <a:t>Elle touche la santé des salariés et leurs capacités à réaliser le travail. Elle a aussi des effets néfastes sur la </a:t>
            </a:r>
            <a:r>
              <a:rPr lang="fr-FR" sz="1600" b="1" strike="noStrike" spc="-1">
                <a:solidFill>
                  <a:srgbClr val="2947A9"/>
                </a:solidFill>
                <a:latin typeface="Arial"/>
              </a:rPr>
              <a:t>performance des organisations </a:t>
            </a:r>
            <a:r>
              <a:rPr lang="fr-FR" sz="1600" b="0" strike="noStrike" spc="-1">
                <a:solidFill>
                  <a:srgbClr val="2947A9"/>
                </a:solidFill>
                <a:latin typeface="Arial"/>
              </a:rPr>
              <a:t> (désorganisation de la production, problèmes de qualité…).</a:t>
            </a:r>
            <a:endParaRPr lang="fr-FR" sz="1600" b="0" strike="noStrike" spc="-1">
              <a:latin typeface="Arial"/>
            </a:endParaRPr>
          </a:p>
        </p:txBody>
      </p:sp>
      <p:pic>
        <p:nvPicPr>
          <p:cNvPr id="639" name="Image 10" descr="Une image contenant texte, Police, capture d’écran, carte de visite&#10;&#10;Description générée automatiquement"/>
          <p:cNvPicPr/>
          <p:nvPr/>
        </p:nvPicPr>
        <p:blipFill>
          <a:blip r:embed="rId3"/>
          <a:srcRect t="13151" r="6014"/>
          <a:stretch/>
        </p:blipFill>
        <p:spPr>
          <a:xfrm>
            <a:off x="2017080" y="3429000"/>
            <a:ext cx="8157960" cy="2441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D5EFA856-74F4-4D34-9B5F-034522EF5EF2}" type="slidenum">
              <a:rPr lang="fr-FR" sz="1600" b="1" strike="noStrike" spc="-1">
                <a:solidFill>
                  <a:srgbClr val="FFFFFF"/>
                </a:solidFill>
                <a:latin typeface="Arial"/>
              </a:rPr>
              <a:t>14</a:t>
            </a:fld>
            <a:endParaRPr lang="fr-FR" sz="1600" b="0" strike="noStrike" spc="-1">
              <a:latin typeface="Arial"/>
            </a:endParaRPr>
          </a:p>
        </p:txBody>
      </p:sp>
      <p:pic>
        <p:nvPicPr>
          <p:cNvPr id="641" name="Image 5" descr="Une image contenant texte, carte de visite, Police, capture d’écran&#10;&#10;Description générée automatiquement"/>
          <p:cNvPicPr/>
          <p:nvPr/>
        </p:nvPicPr>
        <p:blipFill>
          <a:blip r:embed="rId3"/>
          <a:stretch/>
        </p:blipFill>
        <p:spPr>
          <a:xfrm>
            <a:off x="2412000" y="1748160"/>
            <a:ext cx="7449840" cy="2109240"/>
          </a:xfrm>
          <a:prstGeom prst="rect">
            <a:avLst/>
          </a:prstGeom>
          <a:ln w="0">
            <a:noFill/>
          </a:ln>
        </p:spPr>
      </p:pic>
      <p:pic>
        <p:nvPicPr>
          <p:cNvPr id="642" name="Image 7" descr="Une image contenant texte, carte de visite, Police, capture d’écran&#10;&#10;Description générée automatiquement"/>
          <p:cNvPicPr/>
          <p:nvPr/>
        </p:nvPicPr>
        <p:blipFill>
          <a:blip r:embed="rId4"/>
          <a:stretch/>
        </p:blipFill>
        <p:spPr>
          <a:xfrm>
            <a:off x="2477880" y="3989880"/>
            <a:ext cx="7383960" cy="1990440"/>
          </a:xfrm>
          <a:prstGeom prst="rect">
            <a:avLst/>
          </a:prstGeom>
          <a:ln w="0">
            <a:noFill/>
          </a:ln>
        </p:spPr>
      </p:pic>
      <p:sp>
        <p:nvSpPr>
          <p:cNvPr id="643" name="ZoneTexte 8"/>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dirty="0">
                <a:solidFill>
                  <a:srgbClr val="FFFFFF"/>
                </a:solidFill>
                <a:latin typeface="Arial"/>
              </a:rPr>
              <a:t>LA DÉSINSERTION PROFESSIONNELLE</a:t>
            </a:r>
            <a:endParaRPr lang="fr-FR" sz="2500" b="0" strike="noStrike" spc="-1" dirty="0">
              <a:latin typeface="Arial"/>
            </a:endParaRPr>
          </a:p>
        </p:txBody>
      </p:sp>
      <p:sp>
        <p:nvSpPr>
          <p:cNvPr id="644" name="ZoneTexte 9"/>
          <p:cNvSpPr/>
          <p:nvPr/>
        </p:nvSpPr>
        <p:spPr>
          <a:xfrm>
            <a:off x="2733480" y="1126080"/>
            <a:ext cx="67248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000" b="1" strike="noStrike" spc="-1">
                <a:solidFill>
                  <a:srgbClr val="2947A9"/>
                </a:solidFill>
                <a:latin typeface="Arial"/>
              </a:rPr>
              <a:t>Connaître les manifestations et les causes de l’usure </a:t>
            </a:r>
            <a:endParaRPr lang="fr-FR"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8AB9D1CF-BA00-4D49-8EB4-D132E61D33E7}" type="slidenum">
              <a:rPr lang="fr-FR" sz="1600" b="1" strike="noStrike" spc="-1">
                <a:solidFill>
                  <a:srgbClr val="FFFFFF"/>
                </a:solidFill>
                <a:latin typeface="Arial"/>
              </a:rPr>
              <a:t>15</a:t>
            </a:fld>
            <a:endParaRPr lang="fr-FR" sz="1600" b="0" strike="noStrike" spc="-1">
              <a:latin typeface="Arial"/>
            </a:endParaRPr>
          </a:p>
        </p:txBody>
      </p:sp>
      <p:sp>
        <p:nvSpPr>
          <p:cNvPr id="646" name="ZoneTexte 1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
        <p:nvSpPr>
          <p:cNvPr id="647" name="Espace réservé du texte 2"/>
          <p:cNvSpPr/>
          <p:nvPr/>
        </p:nvSpPr>
        <p:spPr>
          <a:xfrm>
            <a:off x="2221920" y="2116080"/>
            <a:ext cx="3562200" cy="3304440"/>
          </a:xfrm>
          <a:prstGeom prst="rect">
            <a:avLst/>
          </a:prstGeom>
          <a:solidFill>
            <a:srgbClr val="E6E6E6"/>
          </a:solidFill>
          <a:ln w="12700">
            <a:solidFill>
              <a:srgbClr val="2947A9"/>
            </a:solidFill>
            <a:round/>
          </a:ln>
        </p:spPr>
        <p:style>
          <a:lnRef idx="0">
            <a:scrgbClr r="0" g="0" b="0"/>
          </a:lnRef>
          <a:fillRef idx="0">
            <a:scrgbClr r="0" g="0" b="0"/>
          </a:fillRef>
          <a:effectRef idx="0">
            <a:scrgbClr r="0" g="0" b="0"/>
          </a:effectRef>
          <a:fontRef idx="minor"/>
        </p:style>
        <p:txBody>
          <a:bodyPr wrap="none" lIns="0" tIns="0" rIns="0" bIns="0" anchor="b">
            <a:normAutofit/>
          </a:bodyPr>
          <a:lstStyle/>
          <a:p>
            <a:pPr algn="ctr">
              <a:lnSpc>
                <a:spcPct val="90000"/>
              </a:lnSpc>
              <a:spcBef>
                <a:spcPts val="51"/>
              </a:spcBef>
              <a:spcAft>
                <a:spcPts val="51"/>
              </a:spcAft>
              <a:buNone/>
              <a:tabLst>
                <a:tab pos="0" algn="l"/>
              </a:tabLst>
            </a:pPr>
            <a:r>
              <a:rPr lang="fr-FR" sz="2400" b="1" strike="noStrike" spc="-1">
                <a:solidFill>
                  <a:srgbClr val="4D4F53"/>
                </a:solidFill>
                <a:latin typeface="Avenir LT Std 65 Medium"/>
              </a:rPr>
              <a:t>CONTRAINTES</a:t>
            </a:r>
            <a:endParaRPr lang="fr-FR" sz="2400" b="0" strike="noStrike" spc="-1">
              <a:latin typeface="Arial"/>
            </a:endParaRPr>
          </a:p>
          <a:p>
            <a:pPr marL="285840" indent="-285840">
              <a:lnSpc>
                <a:spcPct val="220000"/>
              </a:lnSpc>
              <a:spcBef>
                <a:spcPts val="51"/>
              </a:spcBef>
              <a:spcAft>
                <a:spcPts val="51"/>
              </a:spcAft>
              <a:buClr>
                <a:srgbClr val="171E40"/>
              </a:buClr>
              <a:buSzPct val="80000"/>
              <a:buFont typeface="Wingdings" charset="2"/>
              <a:buChar char=""/>
              <a:tabLst>
                <a:tab pos="0" algn="l"/>
              </a:tabLst>
            </a:pPr>
            <a:r>
              <a:rPr lang="fr-FR" sz="1600" b="0" strike="noStrike" spc="-1">
                <a:solidFill>
                  <a:srgbClr val="4D4F53"/>
                </a:solidFill>
                <a:latin typeface="Avenir LT Std 65 Medium"/>
              </a:rPr>
              <a:t>Horaires irréguliers et/ou nocturne,</a:t>
            </a:r>
            <a:endParaRPr lang="fr-FR" sz="1600" b="0" strike="noStrike" spc="-1">
              <a:latin typeface="Arial"/>
            </a:endParaRPr>
          </a:p>
          <a:p>
            <a:pPr marL="285840" indent="-285840">
              <a:lnSpc>
                <a:spcPct val="220000"/>
              </a:lnSpc>
              <a:spcBef>
                <a:spcPts val="51"/>
              </a:spcBef>
              <a:spcAft>
                <a:spcPts val="51"/>
              </a:spcAft>
              <a:buClr>
                <a:srgbClr val="171E40"/>
              </a:buClr>
              <a:buSzPct val="80000"/>
              <a:buFont typeface="Wingdings" charset="2"/>
              <a:buChar char=""/>
              <a:tabLst>
                <a:tab pos="0" algn="l"/>
              </a:tabLst>
            </a:pPr>
            <a:r>
              <a:rPr lang="fr-FR" sz="1600" b="0" strike="noStrike" spc="-1">
                <a:solidFill>
                  <a:srgbClr val="4D4F53"/>
                </a:solidFill>
                <a:latin typeface="Avenir LT Std 65 Medium"/>
              </a:rPr>
              <a:t>Postures pénibles,</a:t>
            </a:r>
            <a:endParaRPr lang="fr-FR" sz="1600" b="0" strike="noStrike" spc="-1">
              <a:latin typeface="Arial"/>
            </a:endParaRPr>
          </a:p>
          <a:p>
            <a:pPr marL="285840" indent="-285840">
              <a:lnSpc>
                <a:spcPct val="220000"/>
              </a:lnSpc>
              <a:spcBef>
                <a:spcPts val="51"/>
              </a:spcBef>
              <a:spcAft>
                <a:spcPts val="51"/>
              </a:spcAft>
              <a:buClr>
                <a:srgbClr val="171E40"/>
              </a:buClr>
              <a:buSzPct val="80000"/>
              <a:buFont typeface="Wingdings" charset="2"/>
              <a:buChar char=""/>
              <a:tabLst>
                <a:tab pos="0" algn="l"/>
              </a:tabLst>
            </a:pPr>
            <a:r>
              <a:rPr lang="fr-FR" sz="1600" b="0" strike="noStrike" spc="-1">
                <a:solidFill>
                  <a:srgbClr val="4D4F53"/>
                </a:solidFill>
                <a:latin typeface="Avenir LT Std 65 Medium"/>
              </a:rPr>
              <a:t>Situations d’urgence,</a:t>
            </a:r>
            <a:endParaRPr lang="fr-FR" sz="1600" b="0" strike="noStrike" spc="-1">
              <a:latin typeface="Arial"/>
            </a:endParaRPr>
          </a:p>
          <a:p>
            <a:pPr marL="285840" indent="-285840">
              <a:lnSpc>
                <a:spcPct val="220000"/>
              </a:lnSpc>
              <a:spcBef>
                <a:spcPts val="51"/>
              </a:spcBef>
              <a:spcAft>
                <a:spcPts val="51"/>
              </a:spcAft>
              <a:buClr>
                <a:srgbClr val="171E40"/>
              </a:buClr>
              <a:buSzPct val="80000"/>
              <a:buFont typeface="Wingdings" charset="2"/>
              <a:buChar char=""/>
              <a:tabLst>
                <a:tab pos="0" algn="l"/>
              </a:tabLst>
            </a:pPr>
            <a:r>
              <a:rPr lang="fr-FR" sz="1600" b="0" strike="noStrike" spc="-1">
                <a:solidFill>
                  <a:srgbClr val="4D4F53"/>
                </a:solidFill>
                <a:latin typeface="Avenir LT Std 65 Medium"/>
              </a:rPr>
              <a:t>Manque possibilité d’anticiper.</a:t>
            </a:r>
            <a:endParaRPr lang="fr-FR" sz="1600" b="0" strike="noStrike" spc="-1">
              <a:latin typeface="Arial"/>
            </a:endParaRPr>
          </a:p>
          <a:p>
            <a:pPr>
              <a:lnSpc>
                <a:spcPct val="220000"/>
              </a:lnSpc>
              <a:spcBef>
                <a:spcPts val="51"/>
              </a:spcBef>
              <a:spcAft>
                <a:spcPts val="51"/>
              </a:spcAft>
              <a:buNone/>
              <a:tabLst>
                <a:tab pos="0" algn="l"/>
              </a:tabLst>
            </a:pPr>
            <a:endParaRPr lang="fr-FR" sz="500" b="0" strike="noStrike" spc="-1">
              <a:latin typeface="Arial"/>
            </a:endParaRPr>
          </a:p>
          <a:p>
            <a:pPr>
              <a:lnSpc>
                <a:spcPct val="220000"/>
              </a:lnSpc>
              <a:spcBef>
                <a:spcPts val="51"/>
              </a:spcBef>
              <a:spcAft>
                <a:spcPts val="51"/>
              </a:spcAft>
              <a:buNone/>
              <a:tabLst>
                <a:tab pos="0" algn="l"/>
              </a:tabLst>
            </a:pPr>
            <a:endParaRPr lang="fr-FR" sz="500" b="0" strike="noStrike" spc="-1">
              <a:latin typeface="Arial"/>
            </a:endParaRPr>
          </a:p>
          <a:p>
            <a:pPr>
              <a:lnSpc>
                <a:spcPct val="90000"/>
              </a:lnSpc>
              <a:spcBef>
                <a:spcPts val="51"/>
              </a:spcBef>
              <a:spcAft>
                <a:spcPts val="51"/>
              </a:spcAft>
              <a:buNone/>
              <a:tabLst>
                <a:tab pos="0" algn="l"/>
              </a:tabLst>
            </a:pPr>
            <a:endParaRPr lang="fr-FR" sz="500" b="0" strike="noStrike" spc="-1">
              <a:latin typeface="Arial"/>
            </a:endParaRPr>
          </a:p>
        </p:txBody>
      </p:sp>
      <p:sp>
        <p:nvSpPr>
          <p:cNvPr id="648" name="ZoneTexte 20"/>
          <p:cNvSpPr/>
          <p:nvPr/>
        </p:nvSpPr>
        <p:spPr>
          <a:xfrm>
            <a:off x="2256120" y="1085400"/>
            <a:ext cx="7679880" cy="71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1"/>
              </a:spcBef>
              <a:spcAft>
                <a:spcPts val="51"/>
              </a:spcAft>
              <a:buNone/>
            </a:pPr>
            <a:r>
              <a:rPr lang="fr-FR" sz="2000" b="1" strike="noStrike" spc="-1">
                <a:solidFill>
                  <a:srgbClr val="2947A9"/>
                </a:solidFill>
                <a:latin typeface="Arial"/>
                <a:ea typeface="Microsoft YaHei"/>
              </a:rPr>
              <a:t>Préservation de la santé au cours de la vie professionnelle</a:t>
            </a:r>
            <a:endParaRPr lang="fr-FR" sz="2000" b="0" strike="noStrike" spc="-1">
              <a:latin typeface="Arial"/>
            </a:endParaRPr>
          </a:p>
          <a:p>
            <a:pPr algn="ctr">
              <a:lnSpc>
                <a:spcPct val="100000"/>
              </a:lnSpc>
              <a:spcBef>
                <a:spcPts val="51"/>
              </a:spcBef>
              <a:spcAft>
                <a:spcPts val="51"/>
              </a:spcAft>
              <a:buNone/>
            </a:pPr>
            <a:r>
              <a:rPr lang="fr-FR" sz="2000" b="1" strike="noStrike" spc="-1">
                <a:solidFill>
                  <a:srgbClr val="2947A9"/>
                </a:solidFill>
                <a:latin typeface="Arial"/>
                <a:ea typeface="Microsoft YaHei"/>
              </a:rPr>
              <a:t>Les déterminants du maintien des personnes du travail</a:t>
            </a:r>
            <a:endParaRPr lang="fr-FR" sz="2000" b="0" strike="noStrike" spc="-1">
              <a:latin typeface="Arial"/>
            </a:endParaRPr>
          </a:p>
        </p:txBody>
      </p:sp>
      <p:sp>
        <p:nvSpPr>
          <p:cNvPr id="649" name="Espace réservé du texte 2"/>
          <p:cNvSpPr/>
          <p:nvPr/>
        </p:nvSpPr>
        <p:spPr>
          <a:xfrm>
            <a:off x="6095880" y="2210400"/>
            <a:ext cx="3796920" cy="2750040"/>
          </a:xfrm>
          <a:prstGeom prst="rect">
            <a:avLst/>
          </a:prstGeom>
          <a:solidFill>
            <a:srgbClr val="E6E6E6"/>
          </a:solidFill>
          <a:ln w="12700">
            <a:solidFill>
              <a:srgbClr val="FAC227"/>
            </a:solidFill>
            <a:round/>
          </a:ln>
        </p:spPr>
        <p:style>
          <a:lnRef idx="0">
            <a:scrgbClr r="0" g="0" b="0"/>
          </a:lnRef>
          <a:fillRef idx="0">
            <a:scrgbClr r="0" g="0" b="0"/>
          </a:fillRef>
          <a:effectRef idx="0">
            <a:scrgbClr r="0" g="0" b="0"/>
          </a:effectRef>
          <a:fontRef idx="minor"/>
        </p:style>
        <p:txBody>
          <a:bodyPr wrap="none" lIns="0" tIns="0" rIns="0" bIns="0" anchor="b">
            <a:normAutofit/>
          </a:bodyPr>
          <a:lstStyle/>
          <a:p>
            <a:pPr algn="ctr">
              <a:lnSpc>
                <a:spcPct val="90000"/>
              </a:lnSpc>
              <a:spcBef>
                <a:spcPts val="51"/>
              </a:spcBef>
              <a:spcAft>
                <a:spcPts val="51"/>
              </a:spcAft>
              <a:buNone/>
              <a:tabLst>
                <a:tab pos="0" algn="l"/>
              </a:tabLst>
            </a:pPr>
            <a:r>
              <a:rPr lang="fr-FR" sz="2400" b="1" strike="noStrike" spc="-1">
                <a:solidFill>
                  <a:srgbClr val="4D4F53"/>
                </a:solidFill>
                <a:latin typeface="Avenir LT Std 65 Medium"/>
              </a:rPr>
              <a:t>MARGE DE MANOEUVRE</a:t>
            </a:r>
            <a:endParaRPr lang="fr-FR" sz="2400" b="0" strike="noStrike" spc="-1">
              <a:latin typeface="Arial"/>
            </a:endParaRPr>
          </a:p>
          <a:p>
            <a:pPr marL="285840" indent="-285840">
              <a:lnSpc>
                <a:spcPct val="220000"/>
              </a:lnSpc>
              <a:spcBef>
                <a:spcPts val="51"/>
              </a:spcBef>
              <a:spcAft>
                <a:spcPts val="51"/>
              </a:spcAft>
              <a:buClr>
                <a:srgbClr val="171E40"/>
              </a:buClr>
              <a:buSzPct val="80000"/>
              <a:buFont typeface="Wingdings" charset="2"/>
              <a:buChar char=""/>
              <a:tabLst>
                <a:tab pos="0" algn="l"/>
              </a:tabLst>
            </a:pPr>
            <a:r>
              <a:rPr lang="fr-FR" sz="1600" b="0" u="sng" strike="noStrike" spc="-1">
                <a:solidFill>
                  <a:srgbClr val="4D4F53"/>
                </a:solidFill>
                <a:uFillTx/>
                <a:latin typeface="Avenir LT Std 65 Medium"/>
              </a:rPr>
              <a:t>Construction</a:t>
            </a:r>
            <a:r>
              <a:rPr lang="fr-FR" sz="1600" b="0" strike="noStrike" spc="-1">
                <a:solidFill>
                  <a:srgbClr val="4D4F53"/>
                </a:solidFill>
                <a:latin typeface="Avenir LT Std 65 Medium"/>
              </a:rPr>
              <a:t> expérience </a:t>
            </a:r>
            <a:endParaRPr lang="fr-FR" sz="1600" b="0" strike="noStrike" spc="-1">
              <a:latin typeface="Arial"/>
            </a:endParaRPr>
          </a:p>
          <a:p>
            <a:pPr marL="285840" indent="-285840">
              <a:lnSpc>
                <a:spcPct val="220000"/>
              </a:lnSpc>
              <a:spcBef>
                <a:spcPts val="51"/>
              </a:spcBef>
              <a:spcAft>
                <a:spcPts val="51"/>
              </a:spcAft>
              <a:buClr>
                <a:srgbClr val="171E40"/>
              </a:buClr>
              <a:buSzPct val="80000"/>
              <a:buFont typeface="Wingdings" charset="2"/>
              <a:buChar char=""/>
              <a:tabLst>
                <a:tab pos="0" algn="l"/>
              </a:tabLst>
            </a:pPr>
            <a:r>
              <a:rPr lang="fr-FR" sz="1600" b="0" strike="noStrike" spc="-1">
                <a:solidFill>
                  <a:srgbClr val="4D4F53"/>
                </a:solidFill>
                <a:latin typeface="Avenir LT Std 65 Medium"/>
              </a:rPr>
              <a:t>savoir faire sur la préservation de sa santé</a:t>
            </a:r>
            <a:endParaRPr lang="fr-FR" sz="1600" b="0" strike="noStrike" spc="-1">
              <a:latin typeface="Arial"/>
            </a:endParaRPr>
          </a:p>
          <a:p>
            <a:pPr marL="285840" indent="-285840">
              <a:lnSpc>
                <a:spcPct val="220000"/>
              </a:lnSpc>
              <a:spcBef>
                <a:spcPts val="51"/>
              </a:spcBef>
              <a:spcAft>
                <a:spcPts val="51"/>
              </a:spcAft>
              <a:buClr>
                <a:srgbClr val="171E40"/>
              </a:buClr>
              <a:buSzPct val="80000"/>
              <a:buFont typeface="Wingdings" charset="2"/>
              <a:buChar char=""/>
              <a:tabLst>
                <a:tab pos="0" algn="l"/>
              </a:tabLst>
            </a:pPr>
            <a:r>
              <a:rPr lang="fr-FR" sz="1600" b="0" strike="noStrike" spc="-1">
                <a:solidFill>
                  <a:srgbClr val="4D4F53"/>
                </a:solidFill>
                <a:latin typeface="Avenir LT Std 65 Medium"/>
              </a:rPr>
              <a:t>Existence d’un collectif de travail</a:t>
            </a:r>
            <a:endParaRPr lang="fr-FR" sz="1600" b="0" strike="noStrike" spc="-1">
              <a:latin typeface="Arial"/>
            </a:endParaRPr>
          </a:p>
          <a:p>
            <a:pPr>
              <a:lnSpc>
                <a:spcPct val="220000"/>
              </a:lnSpc>
              <a:spcBef>
                <a:spcPts val="51"/>
              </a:spcBef>
              <a:spcAft>
                <a:spcPts val="51"/>
              </a:spcAft>
              <a:buNone/>
              <a:tabLst>
                <a:tab pos="0" algn="l"/>
              </a:tabLst>
            </a:pPr>
            <a:endParaRPr lang="fr-FR" sz="500" b="0" strike="noStrike" spc="-1">
              <a:latin typeface="Arial"/>
            </a:endParaRPr>
          </a:p>
          <a:p>
            <a:pPr>
              <a:lnSpc>
                <a:spcPct val="220000"/>
              </a:lnSpc>
              <a:spcBef>
                <a:spcPts val="51"/>
              </a:spcBef>
              <a:spcAft>
                <a:spcPts val="51"/>
              </a:spcAft>
              <a:buNone/>
              <a:tabLst>
                <a:tab pos="0" algn="l"/>
              </a:tabLst>
            </a:pPr>
            <a:endParaRPr lang="fr-FR" sz="500" b="0" strike="noStrike" spc="-1">
              <a:latin typeface="Arial"/>
            </a:endParaRPr>
          </a:p>
          <a:p>
            <a:pPr>
              <a:lnSpc>
                <a:spcPct val="90000"/>
              </a:lnSpc>
              <a:spcBef>
                <a:spcPts val="51"/>
              </a:spcBef>
              <a:spcAft>
                <a:spcPts val="51"/>
              </a:spcAft>
              <a:buNone/>
              <a:tabLst>
                <a:tab pos="0" algn="l"/>
              </a:tabLst>
            </a:pPr>
            <a:endParaRPr lang="fr-FR" sz="500" b="0" strike="noStrike" spc="-1">
              <a:latin typeface="Arial"/>
            </a:endParaRPr>
          </a:p>
        </p:txBody>
      </p:sp>
      <p:sp>
        <p:nvSpPr>
          <p:cNvPr id="650" name="Cercle : creux 22"/>
          <p:cNvSpPr/>
          <p:nvPr/>
        </p:nvSpPr>
        <p:spPr>
          <a:xfrm>
            <a:off x="5689440" y="5441400"/>
            <a:ext cx="406080" cy="408960"/>
          </a:xfrm>
          <a:prstGeom prst="donut">
            <a:avLst>
              <a:gd name="adj" fmla="val 13400"/>
            </a:avLst>
          </a:prstGeom>
          <a:solidFill>
            <a:srgbClr val="FFB612"/>
          </a:solidFill>
          <a:ln w="25400">
            <a:noFill/>
          </a:ln>
        </p:spPr>
        <p:style>
          <a:lnRef idx="0">
            <a:scrgbClr r="0" g="0" b="0"/>
          </a:lnRef>
          <a:fillRef idx="0">
            <a:scrgbClr r="0" g="0" b="0"/>
          </a:fillRef>
          <a:effectRef idx="0">
            <a:scrgbClr r="0" g="0" b="0"/>
          </a:effectRef>
          <a:fontRef idx="minor"/>
        </p:style>
      </p:sp>
      <p:sp>
        <p:nvSpPr>
          <p:cNvPr id="651" name="Connecteur droit 23"/>
          <p:cNvSpPr/>
          <p:nvPr/>
        </p:nvSpPr>
        <p:spPr>
          <a:xfrm flipV="1">
            <a:off x="4474440" y="5115960"/>
            <a:ext cx="2655000" cy="662400"/>
          </a:xfrm>
          <a:prstGeom prst="line">
            <a:avLst/>
          </a:prstGeom>
          <a:ln w="57150">
            <a:solidFill>
              <a:srgbClr val="FFB30B"/>
            </a:solidFill>
            <a:round/>
          </a:ln>
        </p:spPr>
        <p:style>
          <a:lnRef idx="0">
            <a:scrgbClr r="0" g="0" b="0"/>
          </a:lnRef>
          <a:fillRef idx="0">
            <a:scrgbClr r="0" g="0" b="0"/>
          </a:fillRef>
          <a:effectRef idx="0">
            <a:scrgbClr r="0" g="0" b="0"/>
          </a:effectRef>
          <a:fontRef idx="minor"/>
        </p:style>
      </p:sp>
      <p:sp>
        <p:nvSpPr>
          <p:cNvPr id="652" name="Flèche : bas 24"/>
          <p:cNvSpPr/>
          <p:nvPr/>
        </p:nvSpPr>
        <p:spPr>
          <a:xfrm rot="8958600" flipH="1">
            <a:off x="5802840" y="5409720"/>
            <a:ext cx="111240" cy="293400"/>
          </a:xfrm>
          <a:prstGeom prst="downArrow">
            <a:avLst>
              <a:gd name="adj1" fmla="val 50000"/>
              <a:gd name="adj2" fmla="val 50000"/>
            </a:avLst>
          </a:prstGeom>
          <a:solidFill>
            <a:srgbClr val="FF0000"/>
          </a:solidFill>
          <a:ln w="25400">
            <a:noFill/>
          </a:ln>
        </p:spPr>
        <p:style>
          <a:lnRef idx="0">
            <a:scrgbClr r="0" g="0" b="0"/>
          </a:lnRef>
          <a:fillRef idx="0">
            <a:scrgbClr r="0" g="0" b="0"/>
          </a:fillRef>
          <a:effectRef idx="0">
            <a:scrgbClr r="0" g="0" b="0"/>
          </a:effectRef>
          <a:fontRef idx="minor"/>
        </p:style>
      </p:sp>
      <p:sp>
        <p:nvSpPr>
          <p:cNvPr id="653" name="ZoneTexte 25"/>
          <p:cNvSpPr/>
          <p:nvPr/>
        </p:nvSpPr>
        <p:spPr>
          <a:xfrm>
            <a:off x="6920889" y="5513260"/>
            <a:ext cx="3378600" cy="3371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spcBef>
                <a:spcPts val="51"/>
              </a:spcBef>
              <a:spcAft>
                <a:spcPts val="51"/>
              </a:spcAft>
              <a:buNone/>
            </a:pPr>
            <a:r>
              <a:rPr lang="fr-FR" sz="1600" b="1" strike="noStrike" spc="-1" dirty="0">
                <a:solidFill>
                  <a:srgbClr val="2947A9"/>
                </a:solidFill>
                <a:latin typeface="Arial"/>
                <a:ea typeface="Microsoft YaHei"/>
              </a:rPr>
              <a:t>Perte ou maintien de l’emploi  </a:t>
            </a:r>
            <a:endParaRPr lang="fr-FR" sz="1600" b="0" strike="noStrike" spc="-1" dirty="0">
              <a:latin typeface="Arial"/>
            </a:endParaRPr>
          </a:p>
        </p:txBody>
      </p:sp>
      <p:sp>
        <p:nvSpPr>
          <p:cNvPr id="654" name="Flèche : droite 26"/>
          <p:cNvSpPr/>
          <p:nvPr/>
        </p:nvSpPr>
        <p:spPr>
          <a:xfrm>
            <a:off x="6432480" y="5535000"/>
            <a:ext cx="360000" cy="221760"/>
          </a:xfrm>
          <a:prstGeom prst="rightArrow">
            <a:avLst>
              <a:gd name="adj1" fmla="val 50000"/>
              <a:gd name="adj2" fmla="val 50000"/>
            </a:avLst>
          </a:prstGeom>
          <a:solidFill>
            <a:srgbClr val="FFB612"/>
          </a:solidFill>
          <a:ln w="2540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83B821A2-2035-446A-931A-574F758CFBB2}" type="slidenum">
              <a:rPr lang="fr-FR" sz="1600" b="1" strike="noStrike" spc="-1">
                <a:solidFill>
                  <a:srgbClr val="FFFFFF"/>
                </a:solidFill>
                <a:latin typeface="Arial"/>
              </a:rPr>
              <a:t>16</a:t>
            </a:fld>
            <a:endParaRPr lang="fr-FR" sz="1600" b="0" strike="noStrike" spc="-1">
              <a:latin typeface="Arial"/>
            </a:endParaRPr>
          </a:p>
        </p:txBody>
      </p:sp>
      <p:sp>
        <p:nvSpPr>
          <p:cNvPr id="656" name="Rectangle 6"/>
          <p:cNvSpPr/>
          <p:nvPr/>
        </p:nvSpPr>
        <p:spPr>
          <a:xfrm>
            <a:off x="2074320" y="2081880"/>
            <a:ext cx="3263400" cy="1335960"/>
          </a:xfrm>
          <a:prstGeom prst="rect">
            <a:avLst/>
          </a:prstGeom>
          <a:noFill/>
          <a:ln w="25400">
            <a:solidFill>
              <a:srgbClr val="E6E6E6"/>
            </a:solidFill>
            <a:round/>
          </a:ln>
        </p:spPr>
        <p:style>
          <a:lnRef idx="0">
            <a:scrgbClr r="0" g="0" b="0"/>
          </a:lnRef>
          <a:fillRef idx="0">
            <a:scrgbClr r="0" g="0" b="0"/>
          </a:fillRef>
          <a:effectRef idx="0">
            <a:scrgbClr r="0" g="0" b="0"/>
          </a:effectRef>
          <a:fontRef idx="minor"/>
        </p:style>
        <p:txBody>
          <a:bodyPr numCol="1" spcCol="0" anchor="t">
            <a:noAutofit/>
          </a:bodyPr>
          <a:lstStyle/>
          <a:p>
            <a:pPr algn="ctr">
              <a:lnSpc>
                <a:spcPct val="100000"/>
              </a:lnSpc>
              <a:spcBef>
                <a:spcPts val="51"/>
              </a:spcBef>
              <a:spcAft>
                <a:spcPts val="51"/>
              </a:spcAft>
              <a:buNone/>
              <a:tabLst>
                <a:tab pos="0" algn="l"/>
              </a:tabLst>
            </a:pPr>
            <a:r>
              <a:rPr lang="fr-FR" sz="2000" b="1" strike="noStrike" spc="-1" dirty="0">
                <a:solidFill>
                  <a:srgbClr val="FF8387"/>
                </a:solidFill>
                <a:latin typeface="Arial"/>
                <a:ea typeface="Microsoft YaHei"/>
              </a:rPr>
              <a:t>Prévenir</a:t>
            </a:r>
            <a:endParaRPr lang="fr-FR" sz="2000" b="0" strike="noStrike" spc="-1" dirty="0">
              <a:latin typeface="Arial"/>
            </a:endParaRPr>
          </a:p>
          <a:p>
            <a:pPr>
              <a:lnSpc>
                <a:spcPct val="100000"/>
              </a:lnSpc>
              <a:spcBef>
                <a:spcPts val="51"/>
              </a:spcBef>
              <a:spcAft>
                <a:spcPts val="51"/>
              </a:spcAft>
              <a:buNone/>
              <a:tabLst>
                <a:tab pos="0" algn="l"/>
              </a:tabLst>
            </a:pPr>
            <a:endParaRPr lang="fr-FR" sz="1400" b="0" strike="noStrike" spc="-1" dirty="0">
              <a:latin typeface="Arial"/>
            </a:endParaRPr>
          </a:p>
          <a:p>
            <a:pPr>
              <a:lnSpc>
                <a:spcPct val="100000"/>
              </a:lnSpc>
              <a:spcBef>
                <a:spcPts val="51"/>
              </a:spcBef>
              <a:spcAft>
                <a:spcPts val="51"/>
              </a:spcAft>
              <a:buNone/>
              <a:tabLst>
                <a:tab pos="0" algn="l"/>
              </a:tabLst>
            </a:pPr>
            <a:r>
              <a:rPr lang="fr-FR" sz="1400" b="0" strike="noStrike" spc="-1" dirty="0">
                <a:solidFill>
                  <a:srgbClr val="262699"/>
                </a:solidFill>
                <a:latin typeface="Arial"/>
                <a:ea typeface="Microsoft YaHei"/>
              </a:rPr>
              <a:t>Agir et prévenir le risque à la source</a:t>
            </a:r>
            <a:endParaRPr lang="fr-FR" sz="1400" b="0" strike="noStrike" spc="-1" dirty="0">
              <a:latin typeface="Arial"/>
            </a:endParaRPr>
          </a:p>
          <a:p>
            <a:pPr>
              <a:lnSpc>
                <a:spcPct val="100000"/>
              </a:lnSpc>
              <a:spcBef>
                <a:spcPts val="51"/>
              </a:spcBef>
              <a:spcAft>
                <a:spcPts val="51"/>
              </a:spcAft>
              <a:buNone/>
              <a:tabLst>
                <a:tab pos="0" algn="l"/>
              </a:tabLst>
            </a:pPr>
            <a:r>
              <a:rPr lang="fr-FR" sz="1400" b="0" strike="noStrike" spc="-1" dirty="0">
                <a:solidFill>
                  <a:srgbClr val="262699"/>
                </a:solidFill>
                <a:latin typeface="Arial"/>
                <a:ea typeface="Microsoft YaHei"/>
              </a:rPr>
              <a:t>(conception et organisation du travail)</a:t>
            </a:r>
            <a:endParaRPr lang="fr-FR" sz="1400" b="0" strike="noStrike" spc="-1" dirty="0">
              <a:latin typeface="Arial"/>
            </a:endParaRPr>
          </a:p>
          <a:p>
            <a:pPr>
              <a:lnSpc>
                <a:spcPct val="100000"/>
              </a:lnSpc>
              <a:spcBef>
                <a:spcPts val="51"/>
              </a:spcBef>
              <a:spcAft>
                <a:spcPts val="51"/>
              </a:spcAft>
              <a:buNone/>
              <a:tabLst>
                <a:tab pos="0" algn="l"/>
              </a:tabLst>
            </a:pPr>
            <a:r>
              <a:rPr lang="fr-FR" sz="1600" b="0" strike="noStrike" spc="-1" dirty="0">
                <a:solidFill>
                  <a:srgbClr val="262699"/>
                </a:solidFill>
                <a:latin typeface="Arial"/>
                <a:ea typeface="Microsoft YaHei"/>
              </a:rPr>
              <a:t> </a:t>
            </a:r>
            <a:endParaRPr lang="fr-FR" sz="1600" b="0" strike="noStrike" spc="-1" dirty="0">
              <a:latin typeface="Arial"/>
            </a:endParaRPr>
          </a:p>
        </p:txBody>
      </p:sp>
      <p:sp>
        <p:nvSpPr>
          <p:cNvPr id="657" name="Demi-cadre 8"/>
          <p:cNvSpPr/>
          <p:nvPr/>
        </p:nvSpPr>
        <p:spPr>
          <a:xfrm>
            <a:off x="2074320" y="2081880"/>
            <a:ext cx="492120" cy="478080"/>
          </a:xfrm>
          <a:prstGeom prst="halfFrame">
            <a:avLst>
              <a:gd name="adj1" fmla="val 33333"/>
              <a:gd name="adj2" fmla="val 33333"/>
            </a:avLst>
          </a:prstGeom>
          <a:solidFill>
            <a:srgbClr val="FF8387"/>
          </a:solidFill>
          <a:ln w="9525">
            <a:noFill/>
          </a:ln>
        </p:spPr>
        <p:style>
          <a:lnRef idx="0">
            <a:scrgbClr r="0" g="0" b="0"/>
          </a:lnRef>
          <a:fillRef idx="0">
            <a:scrgbClr r="0" g="0" b="0"/>
          </a:fillRef>
          <a:effectRef idx="0">
            <a:scrgbClr r="0" g="0" b="0"/>
          </a:effectRef>
          <a:fontRef idx="minor"/>
        </p:style>
      </p:sp>
      <p:sp>
        <p:nvSpPr>
          <p:cNvPr id="658" name="Rectangle 9"/>
          <p:cNvSpPr/>
          <p:nvPr/>
        </p:nvSpPr>
        <p:spPr>
          <a:xfrm>
            <a:off x="3474000" y="3418200"/>
            <a:ext cx="3868200" cy="1335960"/>
          </a:xfrm>
          <a:prstGeom prst="rect">
            <a:avLst/>
          </a:prstGeom>
          <a:noFill/>
          <a:ln w="25400">
            <a:solidFill>
              <a:srgbClr val="E6E6E6"/>
            </a:solidFill>
            <a:round/>
          </a:ln>
        </p:spPr>
        <p:style>
          <a:lnRef idx="0">
            <a:scrgbClr r="0" g="0" b="0"/>
          </a:lnRef>
          <a:fillRef idx="0">
            <a:scrgbClr r="0" g="0" b="0"/>
          </a:fillRef>
          <a:effectRef idx="0">
            <a:scrgbClr r="0" g="0" b="0"/>
          </a:effectRef>
          <a:fontRef idx="minor"/>
        </p:style>
        <p:txBody>
          <a:bodyPr numCol="1" spcCol="0" anchor="t">
            <a:noAutofit/>
          </a:bodyPr>
          <a:lstStyle/>
          <a:p>
            <a:pPr algn="ctr">
              <a:lnSpc>
                <a:spcPct val="100000"/>
              </a:lnSpc>
              <a:spcBef>
                <a:spcPts val="51"/>
              </a:spcBef>
              <a:spcAft>
                <a:spcPts val="51"/>
              </a:spcAft>
              <a:buNone/>
              <a:tabLst>
                <a:tab pos="0" algn="l"/>
              </a:tabLst>
            </a:pPr>
            <a:r>
              <a:rPr lang="fr-FR" sz="2000" b="1" strike="noStrike" spc="-1" dirty="0">
                <a:solidFill>
                  <a:srgbClr val="FF8387"/>
                </a:solidFill>
                <a:latin typeface="Arial"/>
                <a:ea typeface="Microsoft YaHei"/>
              </a:rPr>
              <a:t>Réduire</a:t>
            </a:r>
            <a:endParaRPr lang="fr-FR" sz="2000" b="0" strike="noStrike" spc="-1" dirty="0">
              <a:latin typeface="Arial"/>
            </a:endParaRPr>
          </a:p>
          <a:p>
            <a:pPr>
              <a:lnSpc>
                <a:spcPct val="100000"/>
              </a:lnSpc>
              <a:spcBef>
                <a:spcPts val="51"/>
              </a:spcBef>
              <a:spcAft>
                <a:spcPts val="51"/>
              </a:spcAft>
              <a:buNone/>
              <a:tabLst>
                <a:tab pos="0" algn="l"/>
              </a:tabLst>
            </a:pPr>
            <a:endParaRPr lang="fr-FR" sz="1400" b="0" strike="noStrike" spc="-1" dirty="0">
              <a:latin typeface="Arial"/>
            </a:endParaRPr>
          </a:p>
          <a:p>
            <a:pPr>
              <a:lnSpc>
                <a:spcPct val="100000"/>
              </a:lnSpc>
              <a:spcBef>
                <a:spcPts val="51"/>
              </a:spcBef>
              <a:spcAft>
                <a:spcPts val="51"/>
              </a:spcAft>
              <a:buNone/>
              <a:tabLst>
                <a:tab pos="0" algn="l"/>
              </a:tabLst>
            </a:pPr>
            <a:r>
              <a:rPr lang="fr-FR" sz="1400" b="0" strike="noStrike" spc="-1" dirty="0">
                <a:solidFill>
                  <a:srgbClr val="262699"/>
                </a:solidFill>
                <a:latin typeface="Arial"/>
                <a:ea typeface="Microsoft YaHei"/>
              </a:rPr>
              <a:t>Mettre en œuvre des moyens techniques et organisationnels pour réduire les effets sur la santé</a:t>
            </a:r>
            <a:endParaRPr lang="fr-FR" sz="1400" b="0" strike="noStrike" spc="-1" dirty="0">
              <a:latin typeface="Arial"/>
            </a:endParaRPr>
          </a:p>
          <a:p>
            <a:pPr>
              <a:lnSpc>
                <a:spcPct val="100000"/>
              </a:lnSpc>
              <a:spcBef>
                <a:spcPts val="51"/>
              </a:spcBef>
              <a:spcAft>
                <a:spcPts val="51"/>
              </a:spcAft>
              <a:buNone/>
              <a:tabLst>
                <a:tab pos="0" algn="l"/>
              </a:tabLst>
            </a:pPr>
            <a:r>
              <a:rPr lang="fr-FR" sz="1600" b="0" strike="noStrike" spc="-1" dirty="0">
                <a:solidFill>
                  <a:srgbClr val="262699"/>
                </a:solidFill>
                <a:latin typeface="Arial"/>
                <a:ea typeface="Microsoft YaHei"/>
              </a:rPr>
              <a:t> </a:t>
            </a:r>
            <a:endParaRPr lang="fr-FR" sz="1600" b="0" strike="noStrike" spc="-1" dirty="0">
              <a:latin typeface="Arial"/>
            </a:endParaRPr>
          </a:p>
        </p:txBody>
      </p:sp>
      <p:sp>
        <p:nvSpPr>
          <p:cNvPr id="659" name="Demi-cadre 10"/>
          <p:cNvSpPr/>
          <p:nvPr/>
        </p:nvSpPr>
        <p:spPr>
          <a:xfrm>
            <a:off x="3474000" y="3418200"/>
            <a:ext cx="492120" cy="478080"/>
          </a:xfrm>
          <a:prstGeom prst="halfFrame">
            <a:avLst>
              <a:gd name="adj1" fmla="val 33333"/>
              <a:gd name="adj2" fmla="val 33333"/>
            </a:avLst>
          </a:prstGeom>
          <a:solidFill>
            <a:srgbClr val="FF8387"/>
          </a:solidFill>
          <a:ln w="9525">
            <a:noFill/>
          </a:ln>
        </p:spPr>
        <p:style>
          <a:lnRef idx="0">
            <a:scrgbClr r="0" g="0" b="0"/>
          </a:lnRef>
          <a:fillRef idx="0">
            <a:scrgbClr r="0" g="0" b="0"/>
          </a:fillRef>
          <a:effectRef idx="0">
            <a:scrgbClr r="0" g="0" b="0"/>
          </a:effectRef>
          <a:fontRef idx="minor"/>
        </p:style>
      </p:sp>
      <p:grpSp>
        <p:nvGrpSpPr>
          <p:cNvPr id="660" name="Groupe 11"/>
          <p:cNvGrpSpPr/>
          <p:nvPr/>
        </p:nvGrpSpPr>
        <p:grpSpPr>
          <a:xfrm>
            <a:off x="5338080" y="4754520"/>
            <a:ext cx="4008960" cy="1335960"/>
            <a:chOff x="5338080" y="4754520"/>
            <a:chExt cx="4008960" cy="1335960"/>
          </a:xfrm>
        </p:grpSpPr>
        <p:sp>
          <p:nvSpPr>
            <p:cNvPr id="661" name="Rectangle 12"/>
            <p:cNvSpPr/>
            <p:nvPr/>
          </p:nvSpPr>
          <p:spPr>
            <a:xfrm>
              <a:off x="5338080" y="4754520"/>
              <a:ext cx="4008960" cy="1335960"/>
            </a:xfrm>
            <a:prstGeom prst="rect">
              <a:avLst/>
            </a:prstGeom>
            <a:noFill/>
            <a:ln w="25400">
              <a:solidFill>
                <a:srgbClr val="E6E6E6"/>
              </a:solidFill>
              <a:round/>
            </a:ln>
          </p:spPr>
          <p:style>
            <a:lnRef idx="0">
              <a:scrgbClr r="0" g="0" b="0"/>
            </a:lnRef>
            <a:fillRef idx="0">
              <a:scrgbClr r="0" g="0" b="0"/>
            </a:fillRef>
            <a:effectRef idx="0">
              <a:scrgbClr r="0" g="0" b="0"/>
            </a:effectRef>
            <a:fontRef idx="minor"/>
          </p:style>
          <p:txBody>
            <a:bodyPr numCol="1" spcCol="0" anchor="t">
              <a:noAutofit/>
            </a:bodyPr>
            <a:lstStyle/>
            <a:p>
              <a:pPr algn="ctr">
                <a:lnSpc>
                  <a:spcPct val="100000"/>
                </a:lnSpc>
                <a:spcBef>
                  <a:spcPts val="51"/>
                </a:spcBef>
                <a:spcAft>
                  <a:spcPts val="51"/>
                </a:spcAft>
                <a:buNone/>
                <a:tabLst>
                  <a:tab pos="0" algn="l"/>
                </a:tabLst>
              </a:pPr>
              <a:r>
                <a:rPr lang="fr-FR" sz="2000" b="1" spc="-1" dirty="0">
                  <a:solidFill>
                    <a:srgbClr val="FF8387"/>
                  </a:solidFill>
                  <a:latin typeface="Arial"/>
                  <a:ea typeface="Microsoft YaHei"/>
                </a:rPr>
                <a:t>Réparer</a:t>
              </a:r>
              <a:endParaRPr lang="fr-FR" sz="2000" b="0" strike="noStrike" spc="-1" dirty="0">
                <a:latin typeface="Arial"/>
              </a:endParaRPr>
            </a:p>
            <a:p>
              <a:pPr>
                <a:lnSpc>
                  <a:spcPct val="100000"/>
                </a:lnSpc>
                <a:spcBef>
                  <a:spcPts val="51"/>
                </a:spcBef>
                <a:spcAft>
                  <a:spcPts val="51"/>
                </a:spcAft>
                <a:buNone/>
                <a:tabLst>
                  <a:tab pos="0" algn="l"/>
                </a:tabLst>
              </a:pPr>
              <a:endParaRPr lang="fr-FR" sz="1400" b="0" strike="noStrike" spc="-1" dirty="0">
                <a:latin typeface="Arial"/>
              </a:endParaRPr>
            </a:p>
            <a:p>
              <a:pPr>
                <a:lnSpc>
                  <a:spcPct val="100000"/>
                </a:lnSpc>
                <a:spcBef>
                  <a:spcPts val="51"/>
                </a:spcBef>
                <a:spcAft>
                  <a:spcPts val="51"/>
                </a:spcAft>
                <a:buNone/>
                <a:tabLst>
                  <a:tab pos="0" algn="l"/>
                </a:tabLst>
              </a:pPr>
              <a:r>
                <a:rPr lang="fr-FR" sz="1400" b="0" strike="noStrike" spc="-1" dirty="0">
                  <a:solidFill>
                    <a:srgbClr val="262699"/>
                  </a:solidFill>
                  <a:latin typeface="Arial"/>
                  <a:ea typeface="Microsoft YaHei"/>
                </a:rPr>
                <a:t>Gestion des conséquences à long terme sur la santé des individus</a:t>
              </a:r>
              <a:endParaRPr lang="fr-FR" sz="1400" b="0" strike="noStrike" spc="-1" dirty="0">
                <a:latin typeface="Arial"/>
              </a:endParaRPr>
            </a:p>
            <a:p>
              <a:pPr>
                <a:lnSpc>
                  <a:spcPct val="100000"/>
                </a:lnSpc>
                <a:spcBef>
                  <a:spcPts val="51"/>
                </a:spcBef>
                <a:spcAft>
                  <a:spcPts val="51"/>
                </a:spcAft>
                <a:buNone/>
                <a:tabLst>
                  <a:tab pos="0" algn="l"/>
                </a:tabLst>
              </a:pPr>
              <a:r>
                <a:rPr lang="fr-FR" sz="1600" b="0" strike="noStrike" spc="-1" dirty="0">
                  <a:solidFill>
                    <a:srgbClr val="262699"/>
                  </a:solidFill>
                  <a:latin typeface="Arial"/>
                  <a:ea typeface="Microsoft YaHei"/>
                </a:rPr>
                <a:t> </a:t>
              </a:r>
              <a:endParaRPr lang="fr-FR" sz="1600" b="0" strike="noStrike" spc="-1" dirty="0">
                <a:latin typeface="Arial"/>
              </a:endParaRPr>
            </a:p>
          </p:txBody>
        </p:sp>
        <p:sp>
          <p:nvSpPr>
            <p:cNvPr id="662" name="Demi-cadre 13"/>
            <p:cNvSpPr/>
            <p:nvPr/>
          </p:nvSpPr>
          <p:spPr>
            <a:xfrm>
              <a:off x="5338080" y="4754520"/>
              <a:ext cx="525240" cy="478080"/>
            </a:xfrm>
            <a:prstGeom prst="halfFrame">
              <a:avLst>
                <a:gd name="adj1" fmla="val 33333"/>
                <a:gd name="adj2" fmla="val 33333"/>
              </a:avLst>
            </a:prstGeom>
            <a:noFill/>
            <a:ln w="9525">
              <a:solidFill>
                <a:srgbClr val="E6E6E6"/>
              </a:solidFill>
              <a:round/>
            </a:ln>
          </p:spPr>
          <p:style>
            <a:lnRef idx="0">
              <a:scrgbClr r="0" g="0" b="0"/>
            </a:lnRef>
            <a:fillRef idx="0">
              <a:scrgbClr r="0" g="0" b="0"/>
            </a:fillRef>
            <a:effectRef idx="0">
              <a:scrgbClr r="0" g="0" b="0"/>
            </a:effectRef>
            <a:fontRef idx="minor"/>
          </p:style>
        </p:sp>
      </p:grpSp>
      <p:sp>
        <p:nvSpPr>
          <p:cNvPr id="663" name="ZoneTexte 15"/>
          <p:cNvSpPr/>
          <p:nvPr/>
        </p:nvSpPr>
        <p:spPr>
          <a:xfrm>
            <a:off x="7398360" y="4380120"/>
            <a:ext cx="2625480" cy="333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spcBef>
                <a:spcPts val="51"/>
              </a:spcBef>
              <a:spcAft>
                <a:spcPts val="51"/>
              </a:spcAft>
              <a:buNone/>
            </a:pPr>
            <a:r>
              <a:rPr lang="fr-FR" sz="1600" b="1" strike="noStrike" spc="-1">
                <a:solidFill>
                  <a:srgbClr val="2947A9"/>
                </a:solidFill>
                <a:latin typeface="Arial"/>
                <a:ea typeface="Microsoft YaHei"/>
              </a:rPr>
              <a:t>PREVENTION TERTIAIRE</a:t>
            </a:r>
            <a:endParaRPr lang="fr-FR" sz="1600" b="0" strike="noStrike" spc="-1">
              <a:latin typeface="Arial"/>
            </a:endParaRPr>
          </a:p>
        </p:txBody>
      </p:sp>
      <p:sp>
        <p:nvSpPr>
          <p:cNvPr id="664" name="ZoneTexte 16"/>
          <p:cNvSpPr/>
          <p:nvPr/>
        </p:nvSpPr>
        <p:spPr>
          <a:xfrm>
            <a:off x="5328720" y="3033360"/>
            <a:ext cx="2907360" cy="333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spcBef>
                <a:spcPts val="51"/>
              </a:spcBef>
              <a:spcAft>
                <a:spcPts val="51"/>
              </a:spcAft>
              <a:buNone/>
            </a:pPr>
            <a:r>
              <a:rPr lang="fr-FR" sz="1600" b="1" strike="noStrike" spc="-1">
                <a:solidFill>
                  <a:srgbClr val="2947A9"/>
                </a:solidFill>
                <a:latin typeface="Arial"/>
                <a:ea typeface="Microsoft YaHei"/>
              </a:rPr>
              <a:t>PREVENTION SECONDAIRE</a:t>
            </a:r>
            <a:endParaRPr lang="fr-FR" sz="1600" b="0" strike="noStrike" spc="-1">
              <a:latin typeface="Arial"/>
            </a:endParaRPr>
          </a:p>
        </p:txBody>
      </p:sp>
      <p:sp>
        <p:nvSpPr>
          <p:cNvPr id="665" name="ZoneTexte 17"/>
          <p:cNvSpPr/>
          <p:nvPr/>
        </p:nvSpPr>
        <p:spPr>
          <a:xfrm>
            <a:off x="2980800" y="1750320"/>
            <a:ext cx="5493600" cy="303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ts val="1681"/>
              </a:lnSpc>
              <a:spcBef>
                <a:spcPts val="51"/>
              </a:spcBef>
              <a:spcAft>
                <a:spcPts val="799"/>
              </a:spcAft>
              <a:buNone/>
              <a:tabLst>
                <a:tab pos="0" algn="l"/>
              </a:tabLst>
            </a:pPr>
            <a:r>
              <a:rPr lang="fr-FR" sz="1600" b="1" strike="noStrike" spc="-1">
                <a:solidFill>
                  <a:srgbClr val="2947A9"/>
                </a:solidFill>
                <a:latin typeface="Arial"/>
                <a:ea typeface="Microsoft YaHei"/>
              </a:rPr>
              <a:t>PREVENTION PRIMAIRE</a:t>
            </a:r>
            <a:r>
              <a:rPr lang="fr-FR" sz="1600" b="0" strike="noStrike" spc="-1">
                <a:solidFill>
                  <a:srgbClr val="2947A9"/>
                </a:solidFill>
                <a:latin typeface="Arial"/>
                <a:ea typeface="Times New Roman"/>
              </a:rPr>
              <a:t> : combattre le risque à la source</a:t>
            </a:r>
            <a:endParaRPr lang="fr-FR" sz="1600" b="0" strike="noStrike" spc="-1">
              <a:latin typeface="Arial"/>
            </a:endParaRPr>
          </a:p>
        </p:txBody>
      </p:sp>
      <p:sp>
        <p:nvSpPr>
          <p:cNvPr id="666" name="ZoneTexte 18"/>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
        <p:nvSpPr>
          <p:cNvPr id="667" name="ZoneTexte 19"/>
          <p:cNvSpPr/>
          <p:nvPr/>
        </p:nvSpPr>
        <p:spPr>
          <a:xfrm>
            <a:off x="2733480" y="1116720"/>
            <a:ext cx="67248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000" b="1" strike="noStrike" spc="-1">
                <a:solidFill>
                  <a:srgbClr val="2947A9"/>
                </a:solidFill>
                <a:latin typeface="Arial"/>
              </a:rPr>
              <a:t>Les trois niveaux de prévention</a:t>
            </a:r>
            <a:endParaRPr lang="fr-FR" sz="2000" b="0" strike="noStrike" spc="-1">
              <a:latin typeface="Arial"/>
            </a:endParaRPr>
          </a:p>
        </p:txBody>
      </p:sp>
      <p:sp>
        <p:nvSpPr>
          <p:cNvPr id="668" name="Demi-cadre 14"/>
          <p:cNvSpPr/>
          <p:nvPr/>
        </p:nvSpPr>
        <p:spPr>
          <a:xfrm>
            <a:off x="5338080" y="4754520"/>
            <a:ext cx="525240" cy="478080"/>
          </a:xfrm>
          <a:prstGeom prst="halfFrame">
            <a:avLst>
              <a:gd name="adj1" fmla="val 33333"/>
              <a:gd name="adj2" fmla="val 33333"/>
            </a:avLst>
          </a:prstGeom>
          <a:solidFill>
            <a:srgbClr val="FF8387"/>
          </a:solidFill>
          <a:ln w="9525">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83655BA-7133-4243-ACF5-9104788BBCB9}"/>
              </a:ext>
            </a:extLst>
          </p:cNvPr>
          <p:cNvSpPr txBox="1"/>
          <p:nvPr/>
        </p:nvSpPr>
        <p:spPr>
          <a:xfrm>
            <a:off x="2482949" y="1820505"/>
            <a:ext cx="4051495" cy="461665"/>
          </a:xfrm>
          <a:prstGeom prst="rect">
            <a:avLst/>
          </a:prstGeom>
          <a:noFill/>
        </p:spPr>
        <p:txBody>
          <a:bodyPr wrap="square" rtlCol="0">
            <a:spAutoFit/>
          </a:bodyPr>
          <a:lstStyle/>
          <a:p>
            <a:r>
              <a:rPr lang="fr-FR" sz="2400" b="1" dirty="0">
                <a:solidFill>
                  <a:schemeClr val="accent6">
                    <a:lumMod val="75000"/>
                  </a:schemeClr>
                </a:solidFill>
              </a:rPr>
              <a:t>1</a:t>
            </a:r>
            <a:r>
              <a:rPr lang="fr-FR" sz="2000" b="1" dirty="0">
                <a:solidFill>
                  <a:schemeClr val="accent6">
                    <a:lumMod val="75000"/>
                  </a:schemeClr>
                </a:solidFill>
              </a:rPr>
              <a:t> </a:t>
            </a:r>
            <a:r>
              <a:rPr lang="fr-FR" sz="2000" dirty="0">
                <a:solidFill>
                  <a:schemeClr val="accent6">
                    <a:lumMod val="75000"/>
                  </a:schemeClr>
                </a:solidFill>
              </a:rPr>
              <a:t> : Eviter , supprimer les risques</a:t>
            </a:r>
          </a:p>
        </p:txBody>
      </p:sp>
      <p:sp>
        <p:nvSpPr>
          <p:cNvPr id="6" name="ZoneTexte 5">
            <a:extLst>
              <a:ext uri="{FF2B5EF4-FFF2-40B4-BE49-F238E27FC236}">
                <a16:creationId xmlns:a16="http://schemas.microsoft.com/office/drawing/2014/main" id="{11FCAA4D-5957-4051-89A0-2EED04C2B844}"/>
              </a:ext>
            </a:extLst>
          </p:cNvPr>
          <p:cNvSpPr txBox="1"/>
          <p:nvPr/>
        </p:nvSpPr>
        <p:spPr>
          <a:xfrm>
            <a:off x="2475904" y="2238040"/>
            <a:ext cx="6011198" cy="461665"/>
          </a:xfrm>
          <a:prstGeom prst="rect">
            <a:avLst/>
          </a:prstGeom>
          <a:noFill/>
        </p:spPr>
        <p:txBody>
          <a:bodyPr wrap="square" rtlCol="0">
            <a:spAutoFit/>
          </a:bodyPr>
          <a:lstStyle/>
          <a:p>
            <a:r>
              <a:rPr lang="fr-FR" sz="2400" b="1" dirty="0">
                <a:solidFill>
                  <a:schemeClr val="accent5">
                    <a:lumMod val="50000"/>
                  </a:schemeClr>
                </a:solidFill>
              </a:rPr>
              <a:t>2 </a:t>
            </a:r>
            <a:r>
              <a:rPr lang="fr-FR" sz="2400" dirty="0">
                <a:solidFill>
                  <a:schemeClr val="accent5">
                    <a:lumMod val="50000"/>
                  </a:schemeClr>
                </a:solidFill>
              </a:rPr>
              <a:t> </a:t>
            </a:r>
            <a:r>
              <a:rPr lang="fr-FR" sz="2000" dirty="0">
                <a:solidFill>
                  <a:schemeClr val="accent5">
                    <a:lumMod val="50000"/>
                  </a:schemeClr>
                </a:solidFill>
              </a:rPr>
              <a:t>: Evaluer les risques qui ne peuvent être évités</a:t>
            </a:r>
          </a:p>
        </p:txBody>
      </p:sp>
      <p:sp>
        <p:nvSpPr>
          <p:cNvPr id="7" name="Flèche : droite rayée 6">
            <a:extLst>
              <a:ext uri="{FF2B5EF4-FFF2-40B4-BE49-F238E27FC236}">
                <a16:creationId xmlns:a16="http://schemas.microsoft.com/office/drawing/2014/main" id="{E9DDD105-A838-4D22-8C6B-D5CBABAB7576}"/>
              </a:ext>
            </a:extLst>
          </p:cNvPr>
          <p:cNvSpPr/>
          <p:nvPr/>
        </p:nvSpPr>
        <p:spPr>
          <a:xfrm rot="5400000" flipV="1">
            <a:off x="8451941" y="4719028"/>
            <a:ext cx="1280160" cy="1167619"/>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rayée 7">
            <a:extLst>
              <a:ext uri="{FF2B5EF4-FFF2-40B4-BE49-F238E27FC236}">
                <a16:creationId xmlns:a16="http://schemas.microsoft.com/office/drawing/2014/main" id="{EE2277AD-2EA2-4C26-BEF0-17EF5BD6380C}"/>
              </a:ext>
            </a:extLst>
          </p:cNvPr>
          <p:cNvSpPr/>
          <p:nvPr/>
        </p:nvSpPr>
        <p:spPr>
          <a:xfrm rot="5400000" flipV="1">
            <a:off x="8466003" y="4048166"/>
            <a:ext cx="1280160" cy="1167619"/>
          </a:xfrm>
          <a:prstGeom prst="striped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rayée 8">
            <a:extLst>
              <a:ext uri="{FF2B5EF4-FFF2-40B4-BE49-F238E27FC236}">
                <a16:creationId xmlns:a16="http://schemas.microsoft.com/office/drawing/2014/main" id="{39179E52-FB3F-4D8E-AD6C-A1E1E6A1B1B9}"/>
              </a:ext>
            </a:extLst>
          </p:cNvPr>
          <p:cNvSpPr/>
          <p:nvPr/>
        </p:nvSpPr>
        <p:spPr>
          <a:xfrm rot="5400000" flipV="1">
            <a:off x="8444900" y="3316645"/>
            <a:ext cx="1280160" cy="1167619"/>
          </a:xfrm>
          <a:prstGeom prst="stripedRightArrow">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rayée 9">
            <a:extLst>
              <a:ext uri="{FF2B5EF4-FFF2-40B4-BE49-F238E27FC236}">
                <a16:creationId xmlns:a16="http://schemas.microsoft.com/office/drawing/2014/main" id="{DCB452EA-D33A-44D2-8EAD-7156778650E3}"/>
              </a:ext>
            </a:extLst>
          </p:cNvPr>
          <p:cNvSpPr/>
          <p:nvPr/>
        </p:nvSpPr>
        <p:spPr>
          <a:xfrm rot="5400000" flipV="1">
            <a:off x="8437866" y="2585125"/>
            <a:ext cx="1280160" cy="1167619"/>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rayée 10">
            <a:extLst>
              <a:ext uri="{FF2B5EF4-FFF2-40B4-BE49-F238E27FC236}">
                <a16:creationId xmlns:a16="http://schemas.microsoft.com/office/drawing/2014/main" id="{AE07C963-6ADF-4425-B58F-6C0D992D9649}"/>
              </a:ext>
            </a:extLst>
          </p:cNvPr>
          <p:cNvSpPr/>
          <p:nvPr/>
        </p:nvSpPr>
        <p:spPr>
          <a:xfrm rot="5400000" flipV="1">
            <a:off x="8437867" y="1854283"/>
            <a:ext cx="1280160" cy="1167619"/>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7D5ED157-7E71-4464-99C0-BEA8232A9279}"/>
              </a:ext>
            </a:extLst>
          </p:cNvPr>
          <p:cNvSpPr txBox="1"/>
          <p:nvPr/>
        </p:nvSpPr>
        <p:spPr>
          <a:xfrm>
            <a:off x="2475904" y="2670634"/>
            <a:ext cx="5584874" cy="461665"/>
          </a:xfrm>
          <a:prstGeom prst="rect">
            <a:avLst/>
          </a:prstGeom>
          <a:noFill/>
        </p:spPr>
        <p:txBody>
          <a:bodyPr wrap="square" rtlCol="0">
            <a:spAutoFit/>
          </a:bodyPr>
          <a:lstStyle>
            <a:defPPr>
              <a:defRPr lang="en-GB"/>
            </a:defPPr>
            <a:lvl1pPr>
              <a:defRPr sz="2400" b="1">
                <a:solidFill>
                  <a:srgbClr val="0070C0"/>
                </a:solidFill>
              </a:defRPr>
            </a:lvl1pPr>
          </a:lstStyle>
          <a:p>
            <a:r>
              <a:rPr lang="fr-FR" dirty="0">
                <a:solidFill>
                  <a:schemeClr val="accent5">
                    <a:lumMod val="75000"/>
                  </a:schemeClr>
                </a:solidFill>
              </a:rPr>
              <a:t>3  </a:t>
            </a:r>
            <a:r>
              <a:rPr lang="fr-FR" sz="2000" b="0" dirty="0">
                <a:solidFill>
                  <a:schemeClr val="accent5">
                    <a:lumMod val="75000"/>
                  </a:schemeClr>
                </a:solidFill>
              </a:rPr>
              <a:t>: Combattre les risques à la source</a:t>
            </a:r>
          </a:p>
        </p:txBody>
      </p:sp>
      <p:sp>
        <p:nvSpPr>
          <p:cNvPr id="13" name="ZoneTexte 12">
            <a:extLst>
              <a:ext uri="{FF2B5EF4-FFF2-40B4-BE49-F238E27FC236}">
                <a16:creationId xmlns:a16="http://schemas.microsoft.com/office/drawing/2014/main" id="{40C19F48-60DF-45D6-8E84-4D4855C707D3}"/>
              </a:ext>
            </a:extLst>
          </p:cNvPr>
          <p:cNvSpPr txBox="1"/>
          <p:nvPr/>
        </p:nvSpPr>
        <p:spPr>
          <a:xfrm>
            <a:off x="2482949" y="3057817"/>
            <a:ext cx="4051495" cy="461665"/>
          </a:xfrm>
          <a:prstGeom prst="rect">
            <a:avLst/>
          </a:prstGeom>
          <a:noFill/>
        </p:spPr>
        <p:txBody>
          <a:bodyPr wrap="square" rtlCol="0">
            <a:spAutoFit/>
          </a:bodyPr>
          <a:lstStyle/>
          <a:p>
            <a:r>
              <a:rPr lang="fr-FR" sz="2400" b="1" dirty="0">
                <a:solidFill>
                  <a:schemeClr val="accent6">
                    <a:lumMod val="75000"/>
                  </a:schemeClr>
                </a:solidFill>
              </a:rPr>
              <a:t>4</a:t>
            </a:r>
            <a:r>
              <a:rPr lang="fr-FR" sz="2000" b="1" dirty="0">
                <a:solidFill>
                  <a:schemeClr val="accent6">
                    <a:lumMod val="75000"/>
                  </a:schemeClr>
                </a:solidFill>
              </a:rPr>
              <a:t> </a:t>
            </a:r>
            <a:r>
              <a:rPr lang="fr-FR" sz="2000" dirty="0">
                <a:solidFill>
                  <a:schemeClr val="accent6">
                    <a:lumMod val="75000"/>
                  </a:schemeClr>
                </a:solidFill>
              </a:rPr>
              <a:t> : Adapter le travail à l’Homme</a:t>
            </a:r>
          </a:p>
        </p:txBody>
      </p:sp>
      <p:sp>
        <p:nvSpPr>
          <p:cNvPr id="14" name="ZoneTexte 13">
            <a:extLst>
              <a:ext uri="{FF2B5EF4-FFF2-40B4-BE49-F238E27FC236}">
                <a16:creationId xmlns:a16="http://schemas.microsoft.com/office/drawing/2014/main" id="{57F8E955-C623-40AA-BBF4-3879D7660362}"/>
              </a:ext>
            </a:extLst>
          </p:cNvPr>
          <p:cNvSpPr txBox="1"/>
          <p:nvPr/>
        </p:nvSpPr>
        <p:spPr>
          <a:xfrm>
            <a:off x="2468871" y="3568705"/>
            <a:ext cx="6991643" cy="461665"/>
          </a:xfrm>
          <a:prstGeom prst="rect">
            <a:avLst/>
          </a:prstGeom>
          <a:noFill/>
        </p:spPr>
        <p:txBody>
          <a:bodyPr wrap="square" rtlCol="0">
            <a:spAutoFit/>
          </a:bodyPr>
          <a:lstStyle/>
          <a:p>
            <a:r>
              <a:rPr lang="fr-FR" sz="2400" b="1" dirty="0">
                <a:solidFill>
                  <a:schemeClr val="accent5">
                    <a:lumMod val="50000"/>
                  </a:schemeClr>
                </a:solidFill>
              </a:rPr>
              <a:t>5 </a:t>
            </a:r>
            <a:r>
              <a:rPr lang="fr-FR" sz="2400" dirty="0">
                <a:solidFill>
                  <a:schemeClr val="accent5">
                    <a:lumMod val="50000"/>
                  </a:schemeClr>
                </a:solidFill>
              </a:rPr>
              <a:t> </a:t>
            </a:r>
            <a:r>
              <a:rPr lang="fr-FR" sz="2000" dirty="0">
                <a:solidFill>
                  <a:schemeClr val="accent5">
                    <a:lumMod val="50000"/>
                  </a:schemeClr>
                </a:solidFill>
              </a:rPr>
              <a:t>: Tenir compte de l’état d’évolution de la technique</a:t>
            </a:r>
          </a:p>
        </p:txBody>
      </p:sp>
      <p:sp>
        <p:nvSpPr>
          <p:cNvPr id="15" name="ZoneTexte 14">
            <a:extLst>
              <a:ext uri="{FF2B5EF4-FFF2-40B4-BE49-F238E27FC236}">
                <a16:creationId xmlns:a16="http://schemas.microsoft.com/office/drawing/2014/main" id="{A71F7186-E76B-405D-895D-3ED9F6ABF919}"/>
              </a:ext>
            </a:extLst>
          </p:cNvPr>
          <p:cNvSpPr txBox="1"/>
          <p:nvPr/>
        </p:nvSpPr>
        <p:spPr>
          <a:xfrm>
            <a:off x="2482949" y="4457788"/>
            <a:ext cx="6991643" cy="461665"/>
          </a:xfrm>
          <a:prstGeom prst="rect">
            <a:avLst/>
          </a:prstGeom>
          <a:noFill/>
        </p:spPr>
        <p:txBody>
          <a:bodyPr wrap="square" rtlCol="0">
            <a:spAutoFit/>
          </a:bodyPr>
          <a:lstStyle/>
          <a:p>
            <a:r>
              <a:rPr lang="fr-FR" sz="2400" b="1" dirty="0">
                <a:solidFill>
                  <a:schemeClr val="accent5">
                    <a:lumMod val="50000"/>
                  </a:schemeClr>
                </a:solidFill>
              </a:rPr>
              <a:t>7 </a:t>
            </a:r>
            <a:r>
              <a:rPr lang="fr-FR" sz="2400" dirty="0">
                <a:solidFill>
                  <a:schemeClr val="accent5">
                    <a:lumMod val="50000"/>
                  </a:schemeClr>
                </a:solidFill>
              </a:rPr>
              <a:t> </a:t>
            </a:r>
            <a:r>
              <a:rPr lang="fr-FR" sz="2000" dirty="0">
                <a:solidFill>
                  <a:schemeClr val="accent5">
                    <a:lumMod val="50000"/>
                  </a:schemeClr>
                </a:solidFill>
              </a:rPr>
              <a:t>: Remplacer ce qui est dangereux  </a:t>
            </a:r>
          </a:p>
        </p:txBody>
      </p:sp>
      <p:sp>
        <p:nvSpPr>
          <p:cNvPr id="16" name="ZoneTexte 15">
            <a:extLst>
              <a:ext uri="{FF2B5EF4-FFF2-40B4-BE49-F238E27FC236}">
                <a16:creationId xmlns:a16="http://schemas.microsoft.com/office/drawing/2014/main" id="{01EB81F4-94F3-40CF-8144-D7823326DAE5}"/>
              </a:ext>
            </a:extLst>
          </p:cNvPr>
          <p:cNvSpPr txBox="1"/>
          <p:nvPr/>
        </p:nvSpPr>
        <p:spPr>
          <a:xfrm>
            <a:off x="2482949" y="3998535"/>
            <a:ext cx="5584874" cy="461665"/>
          </a:xfrm>
          <a:prstGeom prst="rect">
            <a:avLst/>
          </a:prstGeom>
          <a:noFill/>
        </p:spPr>
        <p:txBody>
          <a:bodyPr wrap="square" rtlCol="0">
            <a:spAutoFit/>
          </a:bodyPr>
          <a:lstStyle>
            <a:defPPr>
              <a:defRPr lang="en-GB"/>
            </a:defPPr>
            <a:lvl1pPr>
              <a:defRPr sz="2400" b="1">
                <a:solidFill>
                  <a:srgbClr val="0070C0"/>
                </a:solidFill>
              </a:defRPr>
            </a:lvl1pPr>
          </a:lstStyle>
          <a:p>
            <a:r>
              <a:rPr lang="fr-FR" dirty="0">
                <a:solidFill>
                  <a:schemeClr val="accent5">
                    <a:lumMod val="75000"/>
                  </a:schemeClr>
                </a:solidFill>
              </a:rPr>
              <a:t>6  </a:t>
            </a:r>
            <a:r>
              <a:rPr lang="fr-FR" sz="2000" b="0" dirty="0">
                <a:solidFill>
                  <a:schemeClr val="accent5">
                    <a:lumMod val="75000"/>
                  </a:schemeClr>
                </a:solidFill>
              </a:rPr>
              <a:t>: Planifier la prévention</a:t>
            </a:r>
          </a:p>
        </p:txBody>
      </p:sp>
      <p:sp>
        <p:nvSpPr>
          <p:cNvPr id="17" name="ZoneTexte 16">
            <a:extLst>
              <a:ext uri="{FF2B5EF4-FFF2-40B4-BE49-F238E27FC236}">
                <a16:creationId xmlns:a16="http://schemas.microsoft.com/office/drawing/2014/main" id="{62D409EC-88F5-4BCB-AC66-1AD41BE55112}"/>
              </a:ext>
            </a:extLst>
          </p:cNvPr>
          <p:cNvSpPr txBox="1"/>
          <p:nvPr/>
        </p:nvSpPr>
        <p:spPr>
          <a:xfrm>
            <a:off x="2492713" y="4841172"/>
            <a:ext cx="5835362" cy="461665"/>
          </a:xfrm>
          <a:prstGeom prst="rect">
            <a:avLst/>
          </a:prstGeom>
          <a:noFill/>
        </p:spPr>
        <p:txBody>
          <a:bodyPr wrap="square" rtlCol="0">
            <a:spAutoFit/>
          </a:bodyPr>
          <a:lstStyle/>
          <a:p>
            <a:r>
              <a:rPr lang="fr-FR" sz="2400" b="1" dirty="0">
                <a:solidFill>
                  <a:schemeClr val="accent6">
                    <a:lumMod val="75000"/>
                  </a:schemeClr>
                </a:solidFill>
              </a:rPr>
              <a:t>8</a:t>
            </a:r>
            <a:r>
              <a:rPr lang="fr-FR" sz="2000" b="1" dirty="0">
                <a:solidFill>
                  <a:schemeClr val="accent6">
                    <a:lumMod val="75000"/>
                  </a:schemeClr>
                </a:solidFill>
              </a:rPr>
              <a:t> </a:t>
            </a:r>
            <a:r>
              <a:rPr lang="fr-FR" sz="2000" dirty="0">
                <a:solidFill>
                  <a:schemeClr val="accent6">
                    <a:lumMod val="75000"/>
                  </a:schemeClr>
                </a:solidFill>
              </a:rPr>
              <a:t> : Prendre des mesures de protection collective</a:t>
            </a:r>
          </a:p>
        </p:txBody>
      </p:sp>
      <p:sp>
        <p:nvSpPr>
          <p:cNvPr id="18" name="ZoneTexte 17">
            <a:extLst>
              <a:ext uri="{FF2B5EF4-FFF2-40B4-BE49-F238E27FC236}">
                <a16:creationId xmlns:a16="http://schemas.microsoft.com/office/drawing/2014/main" id="{53F12C33-7B0E-4B1E-8FEA-695A030F8C68}"/>
              </a:ext>
            </a:extLst>
          </p:cNvPr>
          <p:cNvSpPr txBox="1"/>
          <p:nvPr/>
        </p:nvSpPr>
        <p:spPr>
          <a:xfrm>
            <a:off x="2492713" y="5333618"/>
            <a:ext cx="5584874" cy="461665"/>
          </a:xfrm>
          <a:prstGeom prst="rect">
            <a:avLst/>
          </a:prstGeom>
          <a:noFill/>
        </p:spPr>
        <p:txBody>
          <a:bodyPr wrap="square" rtlCol="0">
            <a:spAutoFit/>
          </a:bodyPr>
          <a:lstStyle>
            <a:defPPr>
              <a:defRPr lang="en-GB"/>
            </a:defPPr>
            <a:lvl1pPr>
              <a:defRPr sz="2400" b="1">
                <a:solidFill>
                  <a:srgbClr val="0070C0"/>
                </a:solidFill>
              </a:defRPr>
            </a:lvl1pPr>
          </a:lstStyle>
          <a:p>
            <a:r>
              <a:rPr lang="fr-FR" dirty="0">
                <a:solidFill>
                  <a:schemeClr val="accent5">
                    <a:lumMod val="75000"/>
                  </a:schemeClr>
                </a:solidFill>
              </a:rPr>
              <a:t>9  </a:t>
            </a:r>
            <a:r>
              <a:rPr lang="fr-FR" sz="2000" b="0" dirty="0">
                <a:solidFill>
                  <a:schemeClr val="accent5">
                    <a:lumMod val="75000"/>
                  </a:schemeClr>
                </a:solidFill>
              </a:rPr>
              <a:t>: Informations apportées  aux salariés</a:t>
            </a:r>
          </a:p>
        </p:txBody>
      </p:sp>
      <p:sp>
        <p:nvSpPr>
          <p:cNvPr id="22" name="ZoneTexte 21">
            <a:extLst>
              <a:ext uri="{FF2B5EF4-FFF2-40B4-BE49-F238E27FC236}">
                <a16:creationId xmlns:a16="http://schemas.microsoft.com/office/drawing/2014/main" id="{687199AB-A5F7-470A-BAD2-90BAAF4A69E9}"/>
              </a:ext>
            </a:extLst>
          </p:cNvPr>
          <p:cNvSpPr txBox="1"/>
          <p:nvPr/>
        </p:nvSpPr>
        <p:spPr>
          <a:xfrm>
            <a:off x="2201595" y="216261"/>
            <a:ext cx="8264768" cy="47560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defPPr>
              <a:defRPr lang="fr-FR"/>
            </a:defPPr>
            <a:lvl1pPr>
              <a:lnSpc>
                <a:spcPct val="100000"/>
              </a:lnSpc>
              <a:buNone/>
              <a:defRPr sz="2500" b="1" strike="noStrike" spc="-1">
                <a:solidFill>
                  <a:srgbClr val="FFFFFF"/>
                </a:solidFill>
                <a:latin typeface="Arial"/>
              </a:defRPr>
            </a:lvl1pPr>
          </a:lstStyle>
          <a:p>
            <a:r>
              <a:rPr lang="fr-FR" dirty="0"/>
              <a:t>LES 9 PRINCIPES GENERAUX DE PREVENTION</a:t>
            </a:r>
          </a:p>
        </p:txBody>
      </p:sp>
      <p:sp>
        <p:nvSpPr>
          <p:cNvPr id="3" name="Espace réservé du numéro de diapositive 2">
            <a:extLst>
              <a:ext uri="{FF2B5EF4-FFF2-40B4-BE49-F238E27FC236}">
                <a16:creationId xmlns:a16="http://schemas.microsoft.com/office/drawing/2014/main" id="{330C0D33-B697-D3E1-3EE7-FA16ACB2707B}"/>
              </a:ext>
            </a:extLst>
          </p:cNvPr>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40F96DB4-2474-47C5-8C90-FF265BFB997D}" type="slidenum">
              <a:rPr lang="fr-FR" sz="1600" b="1" strike="noStrike" spc="-1">
                <a:solidFill>
                  <a:srgbClr val="FFFFFF"/>
                </a:solidFill>
                <a:latin typeface="Arial"/>
              </a:rPr>
              <a:t>17</a:t>
            </a:fld>
            <a:endParaRPr lang="fr-FR" sz="1600" b="0" strike="noStrike" spc="-1">
              <a:latin typeface="Arial"/>
            </a:endParaRPr>
          </a:p>
        </p:txBody>
      </p:sp>
    </p:spTree>
    <p:extLst>
      <p:ext uri="{BB962C8B-B14F-4D97-AF65-F5344CB8AC3E}">
        <p14:creationId xmlns:p14="http://schemas.microsoft.com/office/powerpoint/2010/main" val="363656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40F96DB4-2474-47C5-8C90-FF265BFB997D}" type="slidenum">
              <a:rPr lang="fr-FR" sz="1600" b="1" strike="noStrike" spc="-1">
                <a:solidFill>
                  <a:srgbClr val="FFFFFF"/>
                </a:solidFill>
                <a:latin typeface="Arial"/>
              </a:rPr>
              <a:t>18</a:t>
            </a:fld>
            <a:endParaRPr lang="fr-FR" sz="1600" b="0" strike="noStrike" spc="-1">
              <a:latin typeface="Arial"/>
            </a:endParaRPr>
          </a:p>
        </p:txBody>
      </p:sp>
      <p:sp>
        <p:nvSpPr>
          <p:cNvPr id="670" name="ZoneTexte 1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
        <p:nvSpPr>
          <p:cNvPr id="671" name="Espace réservé du numéro de diapositive 5"/>
          <p:cNvSpPr/>
          <p:nvPr/>
        </p:nvSpPr>
        <p:spPr>
          <a:xfrm>
            <a:off x="179280" y="6417720"/>
            <a:ext cx="360000" cy="215640"/>
          </a:xfrm>
          <a:prstGeom prst="rect">
            <a:avLst/>
          </a:prstGeom>
          <a:noFill/>
          <a:ln w="0">
            <a:noFill/>
          </a:ln>
        </p:spPr>
        <p:style>
          <a:lnRef idx="0">
            <a:scrgbClr r="0" g="0" b="0"/>
          </a:lnRef>
          <a:fillRef idx="0">
            <a:scrgbClr r="0" g="0" b="0"/>
          </a:fillRef>
          <a:effectRef idx="0">
            <a:scrgbClr r="0" g="0" b="0"/>
          </a:effectRef>
          <a:fontRef idx="minor"/>
        </p:style>
      </p:sp>
      <p:sp>
        <p:nvSpPr>
          <p:cNvPr id="672" name="ZoneTexte 6"/>
          <p:cNvSpPr/>
          <p:nvPr/>
        </p:nvSpPr>
        <p:spPr>
          <a:xfrm>
            <a:off x="1475640" y="1290618"/>
            <a:ext cx="8245440" cy="367844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200000"/>
              </a:lnSpc>
              <a:spcBef>
                <a:spcPts val="51"/>
              </a:spcBef>
              <a:spcAft>
                <a:spcPts val="51"/>
              </a:spcAft>
              <a:buNone/>
            </a:pPr>
            <a:r>
              <a:rPr lang="fr-FR" sz="1800" b="1" strike="noStrike" spc="-1" dirty="0">
                <a:solidFill>
                  <a:srgbClr val="2947A9"/>
                </a:solidFill>
                <a:latin typeface="Arial"/>
                <a:ea typeface="Microsoft YaHei"/>
              </a:rPr>
              <a:t>Agir sur l’usure professionnelle en amont, c’est permettre à l’entreprise : </a:t>
            </a:r>
            <a:endParaRPr lang="fr-FR" sz="1800" b="0" strike="noStrike" spc="-1" dirty="0">
              <a:latin typeface="Arial"/>
            </a:endParaRPr>
          </a:p>
          <a:p>
            <a:pPr marL="285840" indent="-285840">
              <a:lnSpc>
                <a:spcPct val="200000"/>
              </a:lnSpc>
              <a:spcBef>
                <a:spcPts val="51"/>
              </a:spcBef>
              <a:spcAft>
                <a:spcPts val="51"/>
              </a:spcAft>
              <a:buClr>
                <a:srgbClr val="000000"/>
              </a:buClr>
              <a:buFont typeface="Wingdings" charset="2"/>
              <a:buChar char=""/>
            </a:pPr>
            <a:r>
              <a:rPr lang="fr-FR" sz="1600" b="0" strike="noStrike" spc="-1" dirty="0">
                <a:solidFill>
                  <a:srgbClr val="2947A9"/>
                </a:solidFill>
                <a:latin typeface="Arial"/>
                <a:ea typeface="Microsoft YaHei"/>
              </a:rPr>
              <a:t>de réduire les coûts liés à la dégradation de la santé </a:t>
            </a:r>
            <a:r>
              <a:rPr lang="fr-FR" sz="1400" b="0" strike="noStrike" spc="-1" dirty="0">
                <a:solidFill>
                  <a:srgbClr val="2947A9"/>
                </a:solidFill>
                <a:latin typeface="Arial"/>
                <a:ea typeface="Microsoft YaHei"/>
              </a:rPr>
              <a:t>(prévention primaire vs tertiaire),</a:t>
            </a:r>
            <a:endParaRPr lang="fr-FR" sz="1400" b="0" strike="noStrike" spc="-1" dirty="0">
              <a:latin typeface="Arial"/>
            </a:endParaRPr>
          </a:p>
          <a:p>
            <a:pPr>
              <a:lnSpc>
                <a:spcPct val="200000"/>
              </a:lnSpc>
              <a:spcBef>
                <a:spcPts val="51"/>
              </a:spcBef>
              <a:spcAft>
                <a:spcPts val="51"/>
              </a:spcAft>
              <a:buNone/>
            </a:pPr>
            <a:endParaRPr lang="fr-FR" sz="1600" b="0" strike="noStrike" spc="-1" dirty="0">
              <a:latin typeface="Arial"/>
            </a:endParaRPr>
          </a:p>
          <a:p>
            <a:pPr>
              <a:lnSpc>
                <a:spcPct val="200000"/>
              </a:lnSpc>
              <a:spcBef>
                <a:spcPts val="51"/>
              </a:spcBef>
              <a:spcAft>
                <a:spcPts val="51"/>
              </a:spcAft>
              <a:buNone/>
            </a:pPr>
            <a:endParaRPr lang="fr-FR" sz="1600" b="0" strike="noStrike" spc="-1" dirty="0">
              <a:latin typeface="Arial"/>
            </a:endParaRPr>
          </a:p>
          <a:p>
            <a:pPr>
              <a:lnSpc>
                <a:spcPct val="200000"/>
              </a:lnSpc>
              <a:spcBef>
                <a:spcPts val="51"/>
              </a:spcBef>
              <a:spcAft>
                <a:spcPts val="51"/>
              </a:spcAft>
              <a:buNone/>
            </a:pPr>
            <a:endParaRPr lang="fr-FR" sz="1600" b="0" strike="noStrike" spc="-1" dirty="0">
              <a:latin typeface="Arial"/>
            </a:endParaRPr>
          </a:p>
          <a:p>
            <a:pPr>
              <a:lnSpc>
                <a:spcPct val="200000"/>
              </a:lnSpc>
              <a:spcBef>
                <a:spcPts val="51"/>
              </a:spcBef>
              <a:spcAft>
                <a:spcPts val="51"/>
              </a:spcAft>
              <a:buNone/>
            </a:pPr>
            <a:endParaRPr lang="fr-FR" sz="1600" b="0" strike="noStrike" spc="-1" dirty="0">
              <a:latin typeface="Arial"/>
            </a:endParaRPr>
          </a:p>
          <a:p>
            <a:pPr>
              <a:lnSpc>
                <a:spcPct val="200000"/>
              </a:lnSpc>
              <a:spcBef>
                <a:spcPts val="51"/>
              </a:spcBef>
              <a:spcAft>
                <a:spcPts val="51"/>
              </a:spcAft>
              <a:buNone/>
            </a:pPr>
            <a:endParaRPr lang="fr-FR" sz="1600" b="0" strike="noStrike" spc="-1" dirty="0">
              <a:latin typeface="Arial"/>
            </a:endParaRPr>
          </a:p>
        </p:txBody>
      </p:sp>
      <p:sp>
        <p:nvSpPr>
          <p:cNvPr id="673" name="Rectangle : coins arrondis 7"/>
          <p:cNvSpPr/>
          <p:nvPr/>
        </p:nvSpPr>
        <p:spPr>
          <a:xfrm>
            <a:off x="6205516" y="3344512"/>
            <a:ext cx="1876320" cy="682560"/>
          </a:xfrm>
          <a:prstGeom prst="roundRect">
            <a:avLst>
              <a:gd name="adj" fmla="val 16667"/>
            </a:avLst>
          </a:prstGeom>
          <a:solidFill>
            <a:srgbClr val="FFB612"/>
          </a:solidFill>
          <a:ln w="254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400" b="0" i="1" strike="noStrike" spc="-1">
                <a:solidFill>
                  <a:srgbClr val="171E40"/>
                </a:solidFill>
                <a:latin typeface="Arial"/>
              </a:rPr>
              <a:t>ACCIDENT</a:t>
            </a:r>
            <a:endParaRPr lang="fr-FR" sz="1400" b="0" strike="noStrike" spc="-1">
              <a:latin typeface="Arial"/>
            </a:endParaRPr>
          </a:p>
          <a:p>
            <a:pPr algn="ctr">
              <a:lnSpc>
                <a:spcPct val="100000"/>
              </a:lnSpc>
              <a:spcBef>
                <a:spcPts val="51"/>
              </a:spcBef>
              <a:spcAft>
                <a:spcPts val="51"/>
              </a:spcAft>
              <a:buNone/>
              <a:tabLst>
                <a:tab pos="0" algn="l"/>
              </a:tabLst>
            </a:pPr>
            <a:r>
              <a:rPr lang="fr-FR" sz="1400" b="0" i="1" strike="noStrike" spc="-1">
                <a:solidFill>
                  <a:srgbClr val="171E40"/>
                </a:solidFill>
                <a:latin typeface="Arial"/>
              </a:rPr>
              <a:t> DU TRAVAIL</a:t>
            </a:r>
            <a:endParaRPr lang="fr-FR" sz="1400" b="0" strike="noStrike" spc="-1">
              <a:latin typeface="Arial"/>
            </a:endParaRPr>
          </a:p>
        </p:txBody>
      </p:sp>
      <p:sp>
        <p:nvSpPr>
          <p:cNvPr id="674" name="Rectangle : coins arrondis 8"/>
          <p:cNvSpPr/>
          <p:nvPr/>
        </p:nvSpPr>
        <p:spPr>
          <a:xfrm>
            <a:off x="2495716" y="3344512"/>
            <a:ext cx="1876320" cy="682560"/>
          </a:xfrm>
          <a:prstGeom prst="roundRect">
            <a:avLst>
              <a:gd name="adj" fmla="val 16667"/>
            </a:avLst>
          </a:prstGeom>
          <a:solidFill>
            <a:srgbClr val="FFB612"/>
          </a:solidFill>
          <a:ln w="254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400" b="0" i="1" strike="noStrike" spc="-1">
                <a:solidFill>
                  <a:srgbClr val="171E40"/>
                </a:solidFill>
                <a:latin typeface="Arial"/>
              </a:rPr>
              <a:t>ABSENTEISME</a:t>
            </a:r>
            <a:endParaRPr lang="fr-FR" sz="1400" b="0" strike="noStrike" spc="-1">
              <a:latin typeface="Arial"/>
            </a:endParaRPr>
          </a:p>
        </p:txBody>
      </p:sp>
      <p:sp>
        <p:nvSpPr>
          <p:cNvPr id="675" name="Rectangle : coins arrondis 9"/>
          <p:cNvSpPr/>
          <p:nvPr/>
        </p:nvSpPr>
        <p:spPr>
          <a:xfrm>
            <a:off x="2398156" y="4358272"/>
            <a:ext cx="2140920" cy="710640"/>
          </a:xfrm>
          <a:prstGeom prst="roundRect">
            <a:avLst>
              <a:gd name="adj" fmla="val 16667"/>
            </a:avLst>
          </a:prstGeom>
          <a:solidFill>
            <a:srgbClr val="FFB612"/>
          </a:solidFill>
          <a:ln w="254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400" b="0" i="1" strike="noStrike" spc="-1">
                <a:solidFill>
                  <a:srgbClr val="171E40"/>
                </a:solidFill>
                <a:latin typeface="Arial"/>
              </a:rPr>
              <a:t>MALADIES PROFESSIONNELLES</a:t>
            </a:r>
            <a:endParaRPr lang="fr-FR" sz="1400" b="0" strike="noStrike" spc="-1">
              <a:latin typeface="Arial"/>
            </a:endParaRPr>
          </a:p>
        </p:txBody>
      </p:sp>
      <p:sp>
        <p:nvSpPr>
          <p:cNvPr id="676" name="Rectangle : coins arrondis 10"/>
          <p:cNvSpPr/>
          <p:nvPr/>
        </p:nvSpPr>
        <p:spPr>
          <a:xfrm>
            <a:off x="6205516" y="4311112"/>
            <a:ext cx="1876320" cy="682560"/>
          </a:xfrm>
          <a:prstGeom prst="roundRect">
            <a:avLst>
              <a:gd name="adj" fmla="val 16667"/>
            </a:avLst>
          </a:prstGeom>
          <a:solidFill>
            <a:srgbClr val="FFB612"/>
          </a:solidFill>
          <a:ln w="254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400" b="0" i="1" strike="noStrike" spc="-1">
                <a:solidFill>
                  <a:srgbClr val="171E40"/>
                </a:solidFill>
                <a:latin typeface="Arial"/>
              </a:rPr>
              <a:t>PROBLEMES DE QUALITE</a:t>
            </a:r>
            <a:endParaRPr lang="fr-FR" sz="1400" b="0" strike="noStrike" spc="-1">
              <a:latin typeface="Arial"/>
            </a:endParaRPr>
          </a:p>
        </p:txBody>
      </p:sp>
      <p:sp>
        <p:nvSpPr>
          <p:cNvPr id="677" name="Organigramme : Bande perforée 11"/>
          <p:cNvSpPr/>
          <p:nvPr/>
        </p:nvSpPr>
        <p:spPr>
          <a:xfrm>
            <a:off x="4732756" y="4278712"/>
            <a:ext cx="765720" cy="511200"/>
          </a:xfrm>
          <a:prstGeom prst="flowChartPunchedTape">
            <a:avLst/>
          </a:prstGeom>
          <a:solidFill>
            <a:srgbClr val="F2F2F2"/>
          </a:solidFill>
          <a:ln w="25400">
            <a:solidFill>
              <a:srgbClr val="BFBFBF"/>
            </a:solidFill>
            <a:round/>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800" b="0" strike="noStrike" spc="-1">
                <a:solidFill>
                  <a:srgbClr val="A6A6A6"/>
                </a:solidFill>
                <a:latin typeface="Avenir LT Std 45 Book"/>
              </a:rPr>
              <a:t>€</a:t>
            </a:r>
            <a:endParaRPr lang="fr-FR" sz="1800" b="0" strike="noStrike" spc="-1">
              <a:latin typeface="Arial"/>
            </a:endParaRPr>
          </a:p>
        </p:txBody>
      </p:sp>
      <p:sp>
        <p:nvSpPr>
          <p:cNvPr id="678" name="Organigramme : Bande perforée 12"/>
          <p:cNvSpPr/>
          <p:nvPr/>
        </p:nvSpPr>
        <p:spPr>
          <a:xfrm>
            <a:off x="4832116" y="4071712"/>
            <a:ext cx="765720" cy="511200"/>
          </a:xfrm>
          <a:prstGeom prst="flowChartPunchedTape">
            <a:avLst/>
          </a:prstGeom>
          <a:solidFill>
            <a:srgbClr val="F2F2F2"/>
          </a:solidFill>
          <a:ln w="25400">
            <a:solidFill>
              <a:srgbClr val="BFBFBF"/>
            </a:solidFill>
            <a:round/>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800" b="0" strike="noStrike" spc="-1">
                <a:solidFill>
                  <a:srgbClr val="A6A6A6"/>
                </a:solidFill>
                <a:latin typeface="Avenir LT Std 45 Book"/>
              </a:rPr>
              <a:t>€</a:t>
            </a:r>
            <a:endParaRPr lang="fr-FR" sz="1800" b="0" strike="noStrike" spc="-1">
              <a:latin typeface="Arial"/>
            </a:endParaRPr>
          </a:p>
        </p:txBody>
      </p:sp>
      <p:sp>
        <p:nvSpPr>
          <p:cNvPr id="679" name="Organigramme : Bande perforée 13"/>
          <p:cNvSpPr/>
          <p:nvPr/>
        </p:nvSpPr>
        <p:spPr>
          <a:xfrm>
            <a:off x="4931116" y="3841672"/>
            <a:ext cx="765720" cy="511200"/>
          </a:xfrm>
          <a:prstGeom prst="flowChartPunchedTape">
            <a:avLst/>
          </a:prstGeom>
          <a:solidFill>
            <a:srgbClr val="F2F2F2"/>
          </a:solidFill>
          <a:ln w="25400">
            <a:solidFill>
              <a:srgbClr val="BFBFBF"/>
            </a:solidFill>
            <a:round/>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800" b="0" strike="noStrike" spc="-1">
                <a:solidFill>
                  <a:srgbClr val="A6A6A6"/>
                </a:solidFill>
                <a:latin typeface="Avenir LT Std 45 Book"/>
              </a:rPr>
              <a:t>€</a:t>
            </a:r>
            <a:endParaRPr lang="fr-FR" sz="1800" b="0" strike="noStrike" spc="-1">
              <a:latin typeface="Arial"/>
            </a:endParaRPr>
          </a:p>
        </p:txBody>
      </p:sp>
      <p:sp>
        <p:nvSpPr>
          <p:cNvPr id="680" name="Organigramme : Bande perforée 15"/>
          <p:cNvSpPr/>
          <p:nvPr/>
        </p:nvSpPr>
        <p:spPr>
          <a:xfrm>
            <a:off x="5016796" y="3609112"/>
            <a:ext cx="765720" cy="511200"/>
          </a:xfrm>
          <a:prstGeom prst="flowChartPunchedTape">
            <a:avLst/>
          </a:prstGeom>
          <a:solidFill>
            <a:srgbClr val="F2F2F2"/>
          </a:solidFill>
          <a:ln w="25400">
            <a:solidFill>
              <a:srgbClr val="BFBFBF"/>
            </a:solidFill>
            <a:round/>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800" b="0" strike="noStrike" spc="-1">
                <a:solidFill>
                  <a:srgbClr val="A6A6A6"/>
                </a:solidFill>
                <a:latin typeface="Avenir LT Std 45 Book"/>
              </a:rPr>
              <a:t>€</a:t>
            </a:r>
            <a:endParaRPr lang="fr-FR" sz="1800" b="0" strike="noStrike" spc="-1">
              <a:latin typeface="Arial"/>
            </a:endParaRPr>
          </a:p>
        </p:txBody>
      </p:sp>
      <p:sp>
        <p:nvSpPr>
          <p:cNvPr id="681" name="Flèche : courbe vers la droite 16"/>
          <p:cNvSpPr/>
          <p:nvPr/>
        </p:nvSpPr>
        <p:spPr>
          <a:xfrm>
            <a:off x="2005036" y="3686152"/>
            <a:ext cx="393480" cy="875160"/>
          </a:xfrm>
          <a:prstGeom prst="curvedRightArrow">
            <a:avLst>
              <a:gd name="adj1" fmla="val 25000"/>
              <a:gd name="adj2" fmla="val 50000"/>
              <a:gd name="adj3" fmla="val 25000"/>
            </a:avLst>
          </a:prstGeom>
          <a:solidFill>
            <a:srgbClr val="FFB612"/>
          </a:solidFill>
          <a:ln w="25400">
            <a:noFill/>
          </a:ln>
        </p:spPr>
        <p:style>
          <a:lnRef idx="0">
            <a:scrgbClr r="0" g="0" b="0"/>
          </a:lnRef>
          <a:fillRef idx="0">
            <a:scrgbClr r="0" g="0" b="0"/>
          </a:fillRef>
          <a:effectRef idx="0">
            <a:scrgbClr r="0" g="0" b="0"/>
          </a:effectRef>
          <a:fontRef idx="minor"/>
        </p:style>
      </p:sp>
      <p:sp>
        <p:nvSpPr>
          <p:cNvPr id="682" name="Flèche : courbe vers la droite 17"/>
          <p:cNvSpPr/>
          <p:nvPr/>
        </p:nvSpPr>
        <p:spPr>
          <a:xfrm rot="10800000">
            <a:off x="8116036" y="3777232"/>
            <a:ext cx="393480" cy="875160"/>
          </a:xfrm>
          <a:prstGeom prst="curvedRightArrow">
            <a:avLst>
              <a:gd name="adj1" fmla="val 25000"/>
              <a:gd name="adj2" fmla="val 50000"/>
              <a:gd name="adj3" fmla="val 25000"/>
            </a:avLst>
          </a:prstGeom>
          <a:solidFill>
            <a:srgbClr val="FFB612"/>
          </a:solidFill>
          <a:ln w="25400">
            <a:noFill/>
          </a:ln>
        </p:spPr>
        <p:style>
          <a:lnRef idx="0">
            <a:scrgbClr r="0" g="0" b="0"/>
          </a:lnRef>
          <a:fillRef idx="0">
            <a:scrgbClr r="0" g="0" b="0"/>
          </a:fillRef>
          <a:effectRef idx="0">
            <a:scrgbClr r="0" g="0" b="0"/>
          </a:effectRef>
          <a:fontRef idx="minor"/>
        </p:style>
      </p:sp>
      <p:sp>
        <p:nvSpPr>
          <p:cNvPr id="683" name="Flèche : courbe vers la droite 18"/>
          <p:cNvSpPr/>
          <p:nvPr/>
        </p:nvSpPr>
        <p:spPr>
          <a:xfrm rot="5400000">
            <a:off x="5123940" y="2334934"/>
            <a:ext cx="393480" cy="1510920"/>
          </a:xfrm>
          <a:prstGeom prst="curvedRightArrow">
            <a:avLst>
              <a:gd name="adj1" fmla="val 25000"/>
              <a:gd name="adj2" fmla="val 50000"/>
              <a:gd name="adj3" fmla="val 25000"/>
            </a:avLst>
          </a:prstGeom>
          <a:solidFill>
            <a:srgbClr val="FFB612"/>
          </a:solidFill>
          <a:ln w="25400">
            <a:noFill/>
          </a:ln>
        </p:spPr>
        <p:style>
          <a:lnRef idx="0">
            <a:scrgbClr r="0" g="0" b="0"/>
          </a:lnRef>
          <a:fillRef idx="0">
            <a:scrgbClr r="0" g="0" b="0"/>
          </a:fillRef>
          <a:effectRef idx="0">
            <a:scrgbClr r="0" g="0" b="0"/>
          </a:effectRef>
          <a:fontRef idx="minor"/>
        </p:style>
      </p:sp>
      <p:sp>
        <p:nvSpPr>
          <p:cNvPr id="684" name="Flèche : courbe vers la droite 19"/>
          <p:cNvSpPr/>
          <p:nvPr/>
        </p:nvSpPr>
        <p:spPr>
          <a:xfrm rot="16200000">
            <a:off x="5202916" y="4535579"/>
            <a:ext cx="393480" cy="1510920"/>
          </a:xfrm>
          <a:prstGeom prst="curvedRightArrow">
            <a:avLst>
              <a:gd name="adj1" fmla="val 25000"/>
              <a:gd name="adj2" fmla="val 50000"/>
              <a:gd name="adj3" fmla="val 25000"/>
            </a:avLst>
          </a:prstGeom>
          <a:solidFill>
            <a:srgbClr val="FFB612"/>
          </a:solidFill>
          <a:ln w="25400">
            <a:noFill/>
          </a:ln>
        </p:spPr>
        <p:style>
          <a:lnRef idx="0">
            <a:scrgbClr r="0" g="0" b="0"/>
          </a:lnRef>
          <a:fillRef idx="0">
            <a:scrgbClr r="0" g="0" b="0"/>
          </a:fillRef>
          <a:effectRef idx="0">
            <a:scrgbClr r="0" g="0" b="0"/>
          </a:effectRef>
          <a:fontRef idx="minor"/>
        </p:style>
      </p:sp>
      <p:sp>
        <p:nvSpPr>
          <p:cNvPr id="685" name="ZoneTexte 20"/>
          <p:cNvSpPr/>
          <p:nvPr/>
        </p:nvSpPr>
        <p:spPr>
          <a:xfrm>
            <a:off x="4987636" y="5067832"/>
            <a:ext cx="686880" cy="3042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wrap="none" numCol="1" spcCol="0" anchor="t">
            <a:spAutoFit/>
          </a:bodyPr>
          <a:lstStyle/>
          <a:p>
            <a:pPr>
              <a:lnSpc>
                <a:spcPct val="100000"/>
              </a:lnSpc>
              <a:buNone/>
            </a:pPr>
            <a:r>
              <a:rPr lang="fr-FR" sz="1400" b="0" strike="noStrike" spc="-1">
                <a:solidFill>
                  <a:srgbClr val="2947A9"/>
                </a:solidFill>
                <a:latin typeface="Arial"/>
                <a:ea typeface="Microsoft YaHei"/>
              </a:rPr>
              <a:t>COÛT</a:t>
            </a:r>
            <a:endParaRPr lang="fr-FR"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Rectangle 1"/>
          <p:cNvSpPr/>
          <p:nvPr/>
        </p:nvSpPr>
        <p:spPr>
          <a:xfrm>
            <a:off x="0" y="818280"/>
            <a:ext cx="12191760" cy="554508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2500" b="1" strike="noStrike" spc="-1">
                <a:solidFill>
                  <a:srgbClr val="FFFFFF"/>
                </a:solidFill>
                <a:latin typeface="Arial"/>
              </a:rPr>
              <a:t>LA PRÉVENTION DE LA DÉSINSERTION : </a:t>
            </a:r>
            <a:endParaRPr lang="fr-FR" sz="2500" b="0" strike="noStrike" spc="-1">
              <a:latin typeface="Arial"/>
            </a:endParaRPr>
          </a:p>
          <a:p>
            <a:pPr algn="ctr">
              <a:lnSpc>
                <a:spcPct val="100000"/>
              </a:lnSpc>
              <a:buNone/>
            </a:pPr>
            <a:r>
              <a:rPr lang="fr-FR" sz="2500" b="1" strike="noStrike" spc="-1">
                <a:solidFill>
                  <a:srgbClr val="FFFFFF"/>
                </a:solidFill>
                <a:latin typeface="Arial"/>
              </a:rPr>
              <a:t>L'ACCOMPAGNEMENT DU SERVICE SST DE LA MSA</a:t>
            </a:r>
            <a:endParaRPr lang="fr-FR" sz="2500" b="0" strike="noStrike" spc="-1">
              <a:latin typeface="Arial"/>
            </a:endParaRPr>
          </a:p>
          <a:p>
            <a:pPr algn="ctr">
              <a:lnSpc>
                <a:spcPct val="100000"/>
              </a:lnSpc>
              <a:buNone/>
            </a:pPr>
            <a:endParaRPr lang="fr-FR" sz="2500" b="0" strike="noStrike" spc="-1">
              <a:latin typeface="Arial"/>
            </a:endParaRPr>
          </a:p>
        </p:txBody>
      </p:sp>
      <p:sp>
        <p:nvSpPr>
          <p:cNvPr id="687" name="PlaceHolder 1"/>
          <p:cNvSpPr>
            <a:spLocks noGrp="1"/>
          </p:cNvSpPr>
          <p:nvPr>
            <p:ph type="sldNum" idx="11"/>
          </p:nvPr>
        </p:nvSpPr>
        <p:spPr>
          <a:xfrm>
            <a:off x="11293560" y="6421320"/>
            <a:ext cx="89820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6BF85676-F74A-4503-9ECD-CFF5FFE681B7}" type="slidenum">
              <a:rPr lang="fr-FR" sz="1600" b="1" strike="noStrike" spc="-1">
                <a:solidFill>
                  <a:srgbClr val="FFFFFF"/>
                </a:solidFill>
                <a:latin typeface="Arial"/>
              </a:rPr>
              <a:t>19</a:t>
            </a:fld>
            <a:endParaRPr lang="fr-FR" sz="16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Rectangle 11"/>
          <p:cNvSpPr/>
          <p:nvPr/>
        </p:nvSpPr>
        <p:spPr>
          <a:xfrm>
            <a:off x="0" y="820440"/>
            <a:ext cx="927360" cy="654120"/>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p:style>
      </p:sp>
      <p:sp>
        <p:nvSpPr>
          <p:cNvPr id="531" name="Rectangle 12"/>
          <p:cNvSpPr/>
          <p:nvPr/>
        </p:nvSpPr>
        <p:spPr>
          <a:xfrm>
            <a:off x="0" y="1473840"/>
            <a:ext cx="927360" cy="65772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p:style>
      </p:sp>
      <p:sp>
        <p:nvSpPr>
          <p:cNvPr id="532" name="Rectangle 13"/>
          <p:cNvSpPr/>
          <p:nvPr/>
        </p:nvSpPr>
        <p:spPr>
          <a:xfrm>
            <a:off x="0" y="2131920"/>
            <a:ext cx="927360" cy="906120"/>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p:style>
      </p:sp>
      <p:sp>
        <p:nvSpPr>
          <p:cNvPr id="533" name="Rectangle 14"/>
          <p:cNvSpPr/>
          <p:nvPr/>
        </p:nvSpPr>
        <p:spPr>
          <a:xfrm>
            <a:off x="0" y="3038400"/>
            <a:ext cx="927360" cy="65772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p:style>
      </p:sp>
      <p:sp>
        <p:nvSpPr>
          <p:cNvPr id="534" name="ZoneTexte 16"/>
          <p:cNvSpPr/>
          <p:nvPr/>
        </p:nvSpPr>
        <p:spPr>
          <a:xfrm>
            <a:off x="1127880" y="921240"/>
            <a:ext cx="82425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400" b="0" strike="noStrike" spc="-1">
                <a:solidFill>
                  <a:srgbClr val="2947A9"/>
                </a:solidFill>
                <a:latin typeface="Arial"/>
              </a:rPr>
              <a:t>La prévention de la désinsertion : pourquoi ?</a:t>
            </a:r>
            <a:endParaRPr lang="fr-FR" sz="2400" b="0" strike="noStrike" spc="-1">
              <a:latin typeface="Arial"/>
            </a:endParaRPr>
          </a:p>
        </p:txBody>
      </p:sp>
      <p:sp>
        <p:nvSpPr>
          <p:cNvPr id="535" name="ZoneTexte 17"/>
          <p:cNvSpPr/>
          <p:nvPr/>
        </p:nvSpPr>
        <p:spPr>
          <a:xfrm>
            <a:off x="1127880" y="1582560"/>
            <a:ext cx="71560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400" b="0" strike="noStrike" spc="-1">
                <a:solidFill>
                  <a:srgbClr val="2947A9"/>
                </a:solidFill>
                <a:latin typeface="Arial"/>
              </a:rPr>
              <a:t>La désinsertion professionnelle : c'est quoi ?</a:t>
            </a:r>
            <a:endParaRPr lang="fr-FR" sz="2400" b="0" strike="noStrike" spc="-1">
              <a:latin typeface="Arial"/>
            </a:endParaRPr>
          </a:p>
        </p:txBody>
      </p:sp>
      <p:sp>
        <p:nvSpPr>
          <p:cNvPr id="536" name="ZoneTexte 18"/>
          <p:cNvSpPr/>
          <p:nvPr/>
        </p:nvSpPr>
        <p:spPr>
          <a:xfrm>
            <a:off x="1127880" y="2173320"/>
            <a:ext cx="9328680" cy="82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400" b="0" strike="noStrike" spc="-1">
                <a:solidFill>
                  <a:srgbClr val="2947A9"/>
                </a:solidFill>
                <a:latin typeface="Arial"/>
              </a:rPr>
              <a:t>La prévention de la désinsertion : </a:t>
            </a:r>
            <a:endParaRPr lang="fr-FR" sz="2400" b="0" strike="noStrike" spc="-1">
              <a:latin typeface="Arial"/>
            </a:endParaRPr>
          </a:p>
          <a:p>
            <a:pPr>
              <a:lnSpc>
                <a:spcPct val="100000"/>
              </a:lnSpc>
              <a:buNone/>
            </a:pPr>
            <a:r>
              <a:rPr lang="fr-FR" sz="2400" b="0" strike="noStrike" spc="-1">
                <a:solidFill>
                  <a:srgbClr val="2947A9"/>
                </a:solidFill>
                <a:latin typeface="Arial"/>
              </a:rPr>
              <a:t>l'accompagnement du service SST de la MSA</a:t>
            </a:r>
            <a:endParaRPr lang="fr-FR" sz="2400" b="0" strike="noStrike" spc="-1">
              <a:latin typeface="Arial"/>
            </a:endParaRPr>
          </a:p>
        </p:txBody>
      </p:sp>
      <p:sp>
        <p:nvSpPr>
          <p:cNvPr id="537" name="ZoneTexte 19"/>
          <p:cNvSpPr/>
          <p:nvPr/>
        </p:nvSpPr>
        <p:spPr>
          <a:xfrm>
            <a:off x="1127880" y="3140640"/>
            <a:ext cx="9180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400" b="0" strike="noStrike" spc="-1">
                <a:solidFill>
                  <a:srgbClr val="2947A9"/>
                </a:solidFill>
                <a:latin typeface="Arial"/>
              </a:rPr>
              <a:t>Maintien en emploi : quels nouveaux dispositifs ?</a:t>
            </a:r>
            <a:endParaRPr lang="fr-FR" sz="2400" b="0" strike="noStrike" spc="-1">
              <a:latin typeface="Arial"/>
            </a:endParaRPr>
          </a:p>
        </p:txBody>
      </p:sp>
      <p:sp>
        <p:nvSpPr>
          <p:cNvPr id="538" name="ZoneTexte 20"/>
          <p:cNvSpPr/>
          <p:nvPr/>
        </p:nvSpPr>
        <p:spPr>
          <a:xfrm>
            <a:off x="0" y="923400"/>
            <a:ext cx="927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400" b="1" strike="noStrike" spc="-1">
                <a:solidFill>
                  <a:srgbClr val="FFFFFF"/>
                </a:solidFill>
                <a:latin typeface="Arial"/>
              </a:rPr>
              <a:t>1</a:t>
            </a:r>
            <a:endParaRPr lang="fr-FR" sz="2400" b="0" strike="noStrike" spc="-1">
              <a:latin typeface="Arial"/>
            </a:endParaRPr>
          </a:p>
        </p:txBody>
      </p:sp>
      <p:sp>
        <p:nvSpPr>
          <p:cNvPr id="539" name="ZoneTexte 21"/>
          <p:cNvSpPr/>
          <p:nvPr/>
        </p:nvSpPr>
        <p:spPr>
          <a:xfrm>
            <a:off x="0" y="1569600"/>
            <a:ext cx="927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400" b="1" strike="noStrike" spc="-1">
                <a:solidFill>
                  <a:srgbClr val="FFFFFF"/>
                </a:solidFill>
                <a:latin typeface="Arial"/>
              </a:rPr>
              <a:t>2</a:t>
            </a:r>
            <a:endParaRPr lang="fr-FR" sz="2400" b="0" strike="noStrike" spc="-1">
              <a:latin typeface="Arial"/>
            </a:endParaRPr>
          </a:p>
        </p:txBody>
      </p:sp>
      <p:sp>
        <p:nvSpPr>
          <p:cNvPr id="540" name="ZoneTexte 22"/>
          <p:cNvSpPr/>
          <p:nvPr/>
        </p:nvSpPr>
        <p:spPr>
          <a:xfrm>
            <a:off x="0" y="2320560"/>
            <a:ext cx="927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400" b="1" strike="noStrike" spc="-1">
                <a:solidFill>
                  <a:srgbClr val="FFFFFF"/>
                </a:solidFill>
                <a:latin typeface="Arial"/>
              </a:rPr>
              <a:t>3</a:t>
            </a:r>
            <a:endParaRPr lang="fr-FR" sz="2400" b="0" strike="noStrike" spc="-1">
              <a:latin typeface="Arial"/>
            </a:endParaRPr>
          </a:p>
        </p:txBody>
      </p:sp>
      <p:sp>
        <p:nvSpPr>
          <p:cNvPr id="541" name="ZoneTexte 23"/>
          <p:cNvSpPr/>
          <p:nvPr/>
        </p:nvSpPr>
        <p:spPr>
          <a:xfrm>
            <a:off x="0" y="3140640"/>
            <a:ext cx="9273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400" b="1" strike="noStrike" spc="-1">
                <a:solidFill>
                  <a:srgbClr val="FFFFFF"/>
                </a:solidFill>
                <a:latin typeface="Arial"/>
              </a:rPr>
              <a:t>4</a:t>
            </a:r>
            <a:endParaRPr lang="fr-FR" sz="2400" b="0" strike="noStrike" spc="-1">
              <a:latin typeface="Arial"/>
            </a:endParaRPr>
          </a:p>
        </p:txBody>
      </p:sp>
      <p:sp>
        <p:nvSpPr>
          <p:cNvPr id="542" name="PlaceHolder 1"/>
          <p:cNvSpPr>
            <a:spLocks noGrp="1"/>
          </p:cNvSpPr>
          <p:nvPr>
            <p:ph type="sldNum" idx="4"/>
          </p:nvPr>
        </p:nvSpPr>
        <p:spPr>
          <a:xfrm>
            <a:off x="11292840" y="64339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607E7818-1DFE-4CBF-B978-969B732F1135}" type="slidenum">
              <a:rPr lang="fr-FR" sz="1600" b="1" strike="noStrike" spc="-1">
                <a:solidFill>
                  <a:srgbClr val="FFFFFF"/>
                </a:solidFill>
                <a:latin typeface="Arial"/>
              </a:rPr>
              <a:t>2</a:t>
            </a:fld>
            <a:endParaRPr lang="fr-FR" sz="1600" b="0" strike="noStrike" spc="-1">
              <a:latin typeface="Times New Roman"/>
            </a:endParaRPr>
          </a:p>
        </p:txBody>
      </p:sp>
      <p:sp>
        <p:nvSpPr>
          <p:cNvPr id="543" name="ZoneTexte 542"/>
          <p:cNvSpPr txBox="1"/>
          <p:nvPr/>
        </p:nvSpPr>
        <p:spPr>
          <a:xfrm>
            <a:off x="2700000" y="4680000"/>
            <a:ext cx="5549760" cy="346680"/>
          </a:xfrm>
          <a:prstGeom prst="rect">
            <a:avLst/>
          </a:prstGeom>
          <a:noFill/>
          <a:ln w="0">
            <a:noFill/>
          </a:ln>
        </p:spPr>
        <p:txBody>
          <a:bodyPr lIns="90000" tIns="45000" rIns="90000" bIns="45000" anchor="t">
            <a:noAutofit/>
          </a:bodyPr>
          <a:lstStyle/>
          <a:p>
            <a:r>
              <a:rPr lang="fr-FR" sz="1800" b="0" strike="noStrike" spc="-1">
                <a:latin typeface="Arial"/>
              </a:rPr>
              <a:t>https://forms.office.com/e/xpaFkhwiPB?origin=lprLink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F8DD577D-E002-4940-B349-DB4C268D9436}" type="slidenum">
              <a:rPr lang="fr-FR" sz="1600" b="1" strike="noStrike" spc="-1">
                <a:solidFill>
                  <a:srgbClr val="FFFFFF"/>
                </a:solidFill>
                <a:latin typeface="Arial"/>
              </a:rPr>
              <a:t>20</a:t>
            </a:fld>
            <a:endParaRPr lang="fr-FR" sz="1600" b="0" strike="noStrike" spc="-1">
              <a:latin typeface="Arial"/>
            </a:endParaRPr>
          </a:p>
        </p:txBody>
      </p:sp>
      <p:sp>
        <p:nvSpPr>
          <p:cNvPr id="689" name="ZoneTexte 1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PRÉVENTION DE LA DÉSINSERTION</a:t>
            </a:r>
            <a:endParaRPr lang="fr-FR" sz="2500" b="0" strike="noStrike" spc="-1">
              <a:latin typeface="Arial"/>
            </a:endParaRPr>
          </a:p>
        </p:txBody>
      </p:sp>
      <p:sp>
        <p:nvSpPr>
          <p:cNvPr id="690" name="ZoneTexte 3"/>
          <p:cNvSpPr/>
          <p:nvPr/>
        </p:nvSpPr>
        <p:spPr>
          <a:xfrm>
            <a:off x="1990080" y="1228320"/>
            <a:ext cx="821160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51"/>
              </a:spcBef>
              <a:spcAft>
                <a:spcPts val="51"/>
              </a:spcAft>
              <a:buNone/>
            </a:pPr>
            <a:r>
              <a:rPr lang="fr-FR" sz="2000" b="1" strike="noStrike" spc="-1">
                <a:solidFill>
                  <a:srgbClr val="2947A9"/>
                </a:solidFill>
                <a:latin typeface="Arial"/>
                <a:ea typeface="Microsoft YaHei"/>
              </a:rPr>
              <a:t>Sur quoi et comment pouvons nous agir en prévention primaire ?</a:t>
            </a:r>
            <a:endParaRPr lang="fr-FR" sz="2000" b="0" strike="noStrike" spc="-1">
              <a:latin typeface="Arial"/>
            </a:endParaRPr>
          </a:p>
        </p:txBody>
      </p:sp>
      <p:sp>
        <p:nvSpPr>
          <p:cNvPr id="691" name="Rectangle : coins arrondis 4"/>
          <p:cNvSpPr/>
          <p:nvPr/>
        </p:nvSpPr>
        <p:spPr>
          <a:xfrm>
            <a:off x="7627680" y="2424600"/>
            <a:ext cx="1864440" cy="379440"/>
          </a:xfrm>
          <a:prstGeom prst="roundRect">
            <a:avLst>
              <a:gd name="adj" fmla="val 16667"/>
            </a:avLst>
          </a:prstGeom>
          <a:solidFill>
            <a:srgbClr val="919DCA"/>
          </a:solidFill>
          <a:ln w="127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400" b="0" strike="noStrike" spc="-1">
                <a:solidFill>
                  <a:srgbClr val="FFFFFF"/>
                </a:solidFill>
                <a:latin typeface="Arial"/>
              </a:rPr>
              <a:t>Risques / priorités</a:t>
            </a:r>
            <a:endParaRPr lang="fr-FR" sz="1400" b="0" strike="noStrike" spc="-1">
              <a:latin typeface="Arial"/>
            </a:endParaRPr>
          </a:p>
        </p:txBody>
      </p:sp>
      <p:sp>
        <p:nvSpPr>
          <p:cNvPr id="692" name="Rectangle : coins arrondis 5"/>
          <p:cNvSpPr/>
          <p:nvPr/>
        </p:nvSpPr>
        <p:spPr>
          <a:xfrm>
            <a:off x="4561560" y="2218320"/>
            <a:ext cx="1864440" cy="585360"/>
          </a:xfrm>
          <a:prstGeom prst="roundRect">
            <a:avLst>
              <a:gd name="adj" fmla="val 16667"/>
            </a:avLst>
          </a:prstGeom>
          <a:solidFill>
            <a:srgbClr val="919DCA"/>
          </a:solidFill>
          <a:ln w="127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gn="ctr">
              <a:lnSpc>
                <a:spcPct val="100000"/>
              </a:lnSpc>
              <a:spcBef>
                <a:spcPts val="51"/>
              </a:spcBef>
              <a:spcAft>
                <a:spcPts val="51"/>
              </a:spcAft>
              <a:buNone/>
              <a:tabLst>
                <a:tab pos="0" algn="l"/>
              </a:tabLst>
            </a:pPr>
            <a:r>
              <a:rPr lang="fr-FR" sz="1400" b="0" strike="noStrike" spc="-1">
                <a:solidFill>
                  <a:srgbClr val="FFFFFF"/>
                </a:solidFill>
                <a:latin typeface="Arial"/>
              </a:rPr>
              <a:t>Modalités d’accompagnement</a:t>
            </a:r>
            <a:endParaRPr lang="fr-FR" sz="1400" b="0" strike="noStrike" spc="-1">
              <a:latin typeface="Arial"/>
            </a:endParaRPr>
          </a:p>
        </p:txBody>
      </p:sp>
      <p:sp>
        <p:nvSpPr>
          <p:cNvPr id="693" name="Rectangle : coins arrondis 6"/>
          <p:cNvSpPr/>
          <p:nvPr/>
        </p:nvSpPr>
        <p:spPr>
          <a:xfrm>
            <a:off x="7480080" y="2971080"/>
            <a:ext cx="2159280" cy="2135880"/>
          </a:xfrm>
          <a:prstGeom prst="roundRect">
            <a:avLst>
              <a:gd name="adj" fmla="val 16667"/>
            </a:avLst>
          </a:prstGeom>
          <a:solidFill>
            <a:srgbClr val="D3D8EA"/>
          </a:solidFill>
          <a:ln w="127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nSpc>
                <a:spcPct val="100000"/>
              </a:lnSpc>
              <a:spcBef>
                <a:spcPts val="51"/>
              </a:spcBef>
              <a:spcAft>
                <a:spcPts val="51"/>
              </a:spcAft>
              <a:buNone/>
              <a:tabLst>
                <a:tab pos="0" algn="l"/>
              </a:tabLst>
            </a:pPr>
            <a:r>
              <a:rPr lang="fr-FR" sz="1400" b="0" strike="noStrike" spc="-1">
                <a:solidFill>
                  <a:srgbClr val="0088CE"/>
                </a:solidFill>
                <a:latin typeface="Arial"/>
              </a:rPr>
              <a:t>Chimique</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Travaux en hauteur</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Machine</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TMS</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RPS </a:t>
            </a:r>
            <a:endParaRPr lang="fr-FR" sz="1400" b="0" strike="noStrike" spc="-1">
              <a:latin typeface="Arial"/>
            </a:endParaRPr>
          </a:p>
          <a:p>
            <a:pPr>
              <a:lnSpc>
                <a:spcPct val="100000"/>
              </a:lnSpc>
              <a:spcBef>
                <a:spcPts val="51"/>
              </a:spcBef>
              <a:spcAft>
                <a:spcPts val="51"/>
              </a:spcAft>
              <a:buNone/>
              <a:tabLst>
                <a:tab pos="0" algn="l"/>
              </a:tabLst>
            </a:pPr>
            <a:r>
              <a:rPr lang="fr-FR" sz="2800" b="1" strike="noStrike" spc="-1">
                <a:solidFill>
                  <a:srgbClr val="0088CE"/>
                </a:solidFill>
                <a:latin typeface="Arial"/>
              </a:rPr>
              <a:t>…</a:t>
            </a:r>
            <a:r>
              <a:rPr lang="fr-FR" sz="2800" b="1" strike="noStrike" spc="-1">
                <a:solidFill>
                  <a:srgbClr val="FFFFFF"/>
                </a:solidFill>
                <a:latin typeface="Arial"/>
              </a:rPr>
              <a:t> </a:t>
            </a:r>
            <a:endParaRPr lang="fr-FR" sz="2800" b="0" strike="noStrike" spc="-1">
              <a:latin typeface="Arial"/>
            </a:endParaRPr>
          </a:p>
        </p:txBody>
      </p:sp>
      <p:sp>
        <p:nvSpPr>
          <p:cNvPr id="694" name="Rectangle : coins arrondis 7"/>
          <p:cNvSpPr/>
          <p:nvPr/>
        </p:nvSpPr>
        <p:spPr>
          <a:xfrm>
            <a:off x="4561560" y="2971080"/>
            <a:ext cx="1864440" cy="2135880"/>
          </a:xfrm>
          <a:prstGeom prst="roundRect">
            <a:avLst>
              <a:gd name="adj" fmla="val 16667"/>
            </a:avLst>
          </a:prstGeom>
          <a:solidFill>
            <a:srgbClr val="D3D8EA"/>
          </a:solidFill>
          <a:ln w="12700">
            <a:noFill/>
          </a:ln>
        </p:spPr>
        <p:style>
          <a:lnRef idx="0">
            <a:scrgbClr r="0" g="0" b="0"/>
          </a:lnRef>
          <a:fillRef idx="0">
            <a:scrgbClr r="0" g="0" b="0"/>
          </a:fillRef>
          <a:effectRef idx="0">
            <a:scrgbClr r="0" g="0" b="0"/>
          </a:effectRef>
          <a:fontRef idx="minor"/>
        </p:style>
        <p:txBody>
          <a:bodyPr lIns="72000" tIns="72000" rIns="72000" bIns="72000" anchor="t">
            <a:noAutofit/>
          </a:bodyPr>
          <a:lstStyle/>
          <a:p>
            <a:pPr>
              <a:lnSpc>
                <a:spcPct val="100000"/>
              </a:lnSpc>
              <a:spcBef>
                <a:spcPts val="51"/>
              </a:spcBef>
              <a:spcAft>
                <a:spcPts val="51"/>
              </a:spcAft>
              <a:buNone/>
              <a:tabLst>
                <a:tab pos="0" algn="l"/>
              </a:tabLst>
            </a:pPr>
            <a:r>
              <a:rPr lang="fr-FR" sz="1000" b="0" strike="noStrike" spc="-1">
                <a:solidFill>
                  <a:srgbClr val="0088CE"/>
                </a:solidFill>
                <a:latin typeface="Arial"/>
              </a:rPr>
              <a:t> </a:t>
            </a:r>
            <a:r>
              <a:rPr lang="fr-FR" sz="1400" b="0" strike="noStrike" spc="-1">
                <a:solidFill>
                  <a:srgbClr val="0088CE"/>
                </a:solidFill>
                <a:latin typeface="Arial"/>
              </a:rPr>
              <a:t>Visites,</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Conseils, </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Formations,</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Aides financières (contrats)</a:t>
            </a:r>
            <a:endParaRPr lang="fr-FR" sz="1400" b="0" strike="noStrike" spc="-1">
              <a:latin typeface="Arial"/>
            </a:endParaRPr>
          </a:p>
          <a:p>
            <a:pPr>
              <a:lnSpc>
                <a:spcPct val="100000"/>
              </a:lnSpc>
              <a:spcBef>
                <a:spcPts val="51"/>
              </a:spcBef>
              <a:spcAft>
                <a:spcPts val="51"/>
              </a:spcAft>
              <a:buNone/>
              <a:tabLst>
                <a:tab pos="0" algn="l"/>
              </a:tabLst>
            </a:pPr>
            <a:r>
              <a:rPr lang="fr-FR" sz="1400" b="0" strike="noStrike" spc="-1">
                <a:solidFill>
                  <a:srgbClr val="0088CE"/>
                </a:solidFill>
                <a:latin typeface="Arial"/>
              </a:rPr>
              <a:t>Projets SST</a:t>
            </a:r>
            <a:endParaRPr lang="fr-FR" sz="1400" b="0" strike="noStrike" spc="-1">
              <a:latin typeface="Arial"/>
            </a:endParaRPr>
          </a:p>
          <a:p>
            <a:pPr>
              <a:lnSpc>
                <a:spcPct val="100000"/>
              </a:lnSpc>
              <a:spcBef>
                <a:spcPts val="51"/>
              </a:spcBef>
              <a:spcAft>
                <a:spcPts val="51"/>
              </a:spcAft>
              <a:buNone/>
              <a:tabLst>
                <a:tab pos="0" algn="l"/>
              </a:tabLst>
            </a:pPr>
            <a:r>
              <a:rPr lang="fr-FR" sz="2800" b="1" strike="noStrike" spc="-1">
                <a:solidFill>
                  <a:srgbClr val="0088CE"/>
                </a:solidFill>
                <a:latin typeface="Arial"/>
              </a:rPr>
              <a:t>…</a:t>
            </a:r>
            <a:endParaRPr lang="fr-FR" sz="2800" b="0" strike="noStrike" spc="-1">
              <a:latin typeface="Arial"/>
            </a:endParaRPr>
          </a:p>
        </p:txBody>
      </p:sp>
      <p:sp>
        <p:nvSpPr>
          <p:cNvPr id="695" name="Ellipse 8"/>
          <p:cNvSpPr/>
          <p:nvPr/>
        </p:nvSpPr>
        <p:spPr>
          <a:xfrm>
            <a:off x="1990080" y="3365640"/>
            <a:ext cx="1463760" cy="774720"/>
          </a:xfrm>
          <a:prstGeom prst="ellipse">
            <a:avLst/>
          </a:prstGeom>
          <a:solidFill>
            <a:srgbClr val="919DCA"/>
          </a:solidFill>
          <a:ln w="12700">
            <a:noFill/>
          </a:ln>
        </p:spPr>
        <p:style>
          <a:lnRef idx="0">
            <a:scrgbClr r="0" g="0" b="0"/>
          </a:lnRef>
          <a:fillRef idx="0">
            <a:scrgbClr r="0" g="0" b="0"/>
          </a:fillRef>
          <a:effectRef idx="0">
            <a:scrgbClr r="0" g="0" b="0"/>
          </a:effectRef>
          <a:fontRef idx="minor"/>
        </p:style>
      </p:sp>
      <p:sp>
        <p:nvSpPr>
          <p:cNvPr id="696" name="ZoneTexte 9"/>
          <p:cNvSpPr/>
          <p:nvPr/>
        </p:nvSpPr>
        <p:spPr>
          <a:xfrm>
            <a:off x="2152080" y="3599280"/>
            <a:ext cx="130068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51"/>
              </a:spcBef>
              <a:spcAft>
                <a:spcPts val="51"/>
              </a:spcAft>
              <a:buNone/>
            </a:pPr>
            <a:r>
              <a:rPr lang="fr-FR" sz="1400" b="0" strike="noStrike" spc="-1">
                <a:solidFill>
                  <a:srgbClr val="FFFFFF"/>
                </a:solidFill>
                <a:latin typeface="Arial"/>
                <a:ea typeface="Microsoft YaHei"/>
              </a:rPr>
              <a:t>SST MSAL</a:t>
            </a:r>
            <a:endParaRPr lang="fr-FR" sz="1400" b="0" strike="noStrike" spc="-1">
              <a:latin typeface="Arial"/>
            </a:endParaRPr>
          </a:p>
        </p:txBody>
      </p:sp>
      <p:sp>
        <p:nvSpPr>
          <p:cNvPr id="697" name="Flèche : droite rayée 10"/>
          <p:cNvSpPr/>
          <p:nvPr/>
        </p:nvSpPr>
        <p:spPr>
          <a:xfrm>
            <a:off x="3603600" y="3365640"/>
            <a:ext cx="883800" cy="774720"/>
          </a:xfrm>
          <a:prstGeom prst="stripedRightArrow">
            <a:avLst>
              <a:gd name="adj1" fmla="val 50000"/>
              <a:gd name="adj2" fmla="val 50000"/>
            </a:avLst>
          </a:prstGeom>
          <a:solidFill>
            <a:srgbClr val="919DCA"/>
          </a:solidFill>
          <a:ln w="12700">
            <a:noFill/>
          </a:ln>
        </p:spPr>
        <p:style>
          <a:lnRef idx="0">
            <a:scrgbClr r="0" g="0" b="0"/>
          </a:lnRef>
          <a:fillRef idx="0">
            <a:scrgbClr r="0" g="0" b="0"/>
          </a:fillRef>
          <a:effectRef idx="0">
            <a:scrgbClr r="0" g="0" b="0"/>
          </a:effectRef>
          <a:fontRef idx="minor"/>
        </p:style>
      </p:sp>
      <p:sp>
        <p:nvSpPr>
          <p:cNvPr id="698" name="Flèche : courbe vers la droite 11"/>
          <p:cNvSpPr/>
          <p:nvPr/>
        </p:nvSpPr>
        <p:spPr>
          <a:xfrm>
            <a:off x="6467400" y="3549960"/>
            <a:ext cx="526680" cy="665280"/>
          </a:xfrm>
          <a:prstGeom prst="curvedRightArrow">
            <a:avLst>
              <a:gd name="adj1" fmla="val 25000"/>
              <a:gd name="adj2" fmla="val 50000"/>
              <a:gd name="adj3" fmla="val 25000"/>
            </a:avLst>
          </a:prstGeom>
          <a:solidFill>
            <a:srgbClr val="919DCA"/>
          </a:solidFill>
          <a:ln w="12700">
            <a:noFill/>
          </a:ln>
        </p:spPr>
        <p:style>
          <a:lnRef idx="0">
            <a:scrgbClr r="0" g="0" b="0"/>
          </a:lnRef>
          <a:fillRef idx="0">
            <a:scrgbClr r="0" g="0" b="0"/>
          </a:fillRef>
          <a:effectRef idx="0">
            <a:scrgbClr r="0" g="0" b="0"/>
          </a:effectRef>
          <a:fontRef idx="minor"/>
        </p:style>
      </p:sp>
      <p:sp>
        <p:nvSpPr>
          <p:cNvPr id="699" name="Flèche : courbe vers la droite 12"/>
          <p:cNvSpPr/>
          <p:nvPr/>
        </p:nvSpPr>
        <p:spPr>
          <a:xfrm flipH="1" flipV="1">
            <a:off x="6959160" y="3488040"/>
            <a:ext cx="482760" cy="665280"/>
          </a:xfrm>
          <a:prstGeom prst="curvedRightArrow">
            <a:avLst>
              <a:gd name="adj1" fmla="val 25000"/>
              <a:gd name="adj2" fmla="val 50000"/>
              <a:gd name="adj3" fmla="val 25000"/>
            </a:avLst>
          </a:prstGeom>
          <a:solidFill>
            <a:srgbClr val="919DCA"/>
          </a:solidFill>
          <a:ln w="1270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0" y="818280"/>
            <a:ext cx="12191760" cy="554508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2500" b="1" strike="noStrike" spc="-1">
                <a:solidFill>
                  <a:srgbClr val="FFFFFF"/>
                </a:solidFill>
                <a:latin typeface="Arial"/>
              </a:rPr>
              <a:t>MAINTIEN EN EMPLOI :</a:t>
            </a:r>
            <a:endParaRPr lang="fr-FR" sz="2500" b="0" strike="noStrike" spc="-1">
              <a:latin typeface="Arial"/>
            </a:endParaRPr>
          </a:p>
          <a:p>
            <a:pPr algn="ctr">
              <a:lnSpc>
                <a:spcPct val="100000"/>
              </a:lnSpc>
              <a:buNone/>
            </a:pPr>
            <a:r>
              <a:rPr lang="fr-FR" sz="2500" b="1" strike="noStrike" spc="-1">
                <a:solidFill>
                  <a:srgbClr val="FFFFFF"/>
                </a:solidFill>
                <a:latin typeface="Arial"/>
              </a:rPr>
              <a:t>QUELS NOUVEAUX DISPOSITIFS ?</a:t>
            </a:r>
            <a:endParaRPr lang="fr-FR" sz="2500" b="0" strike="noStrike" spc="-1">
              <a:latin typeface="Arial"/>
            </a:endParaRPr>
          </a:p>
        </p:txBody>
      </p:sp>
      <p:sp>
        <p:nvSpPr>
          <p:cNvPr id="701" name="PlaceHolder 1"/>
          <p:cNvSpPr>
            <a:spLocks noGrp="1"/>
          </p:cNvSpPr>
          <p:nvPr>
            <p:ph type="sldNum" idx="12"/>
          </p:nvPr>
        </p:nvSpPr>
        <p:spPr>
          <a:xfrm>
            <a:off x="11292840" y="64213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A7357ED8-3790-450A-8303-DC778B6F87A2}" type="slidenum">
              <a:rPr lang="fr-FR" sz="1600" b="1" strike="noStrike" spc="-1">
                <a:solidFill>
                  <a:srgbClr val="FFFFFF"/>
                </a:solidFill>
                <a:latin typeface="Arial"/>
              </a:rPr>
              <a:t>21</a:t>
            </a:fld>
            <a:endParaRPr lang="fr-FR" sz="16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C51E6920-E87A-4AF6-BB20-22199DA507B4}" type="slidenum">
              <a:rPr lang="fr-FR" sz="1600" b="1" strike="noStrike" spc="-1">
                <a:solidFill>
                  <a:srgbClr val="FFFFFF"/>
                </a:solidFill>
                <a:latin typeface="Arial"/>
              </a:rPr>
              <a:t>22</a:t>
            </a:fld>
            <a:endParaRPr lang="fr-FR" sz="1600" b="0" strike="noStrike" spc="-1">
              <a:latin typeface="Arial"/>
            </a:endParaRPr>
          </a:p>
        </p:txBody>
      </p:sp>
      <p:sp>
        <p:nvSpPr>
          <p:cNvPr id="703"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04" name="Rectangle 2"/>
          <p:cNvSpPr/>
          <p:nvPr/>
        </p:nvSpPr>
        <p:spPr>
          <a:xfrm>
            <a:off x="2063880" y="979560"/>
            <a:ext cx="8064000" cy="9648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gn="ctr">
              <a:lnSpc>
                <a:spcPct val="85000"/>
              </a:lnSpc>
              <a:buNone/>
              <a:tabLst>
                <a:tab pos="0" algn="l"/>
              </a:tabLst>
            </a:pPr>
            <a:r>
              <a:rPr lang="fr-FR" sz="2200" b="1" strike="noStrike" spc="-1">
                <a:solidFill>
                  <a:srgbClr val="2947A9"/>
                </a:solidFill>
                <a:latin typeface="Arial"/>
              </a:rPr>
              <a:t>Petit résumé en 5 points clés</a:t>
            </a:r>
            <a:endParaRPr lang="fr-FR" sz="2200" b="0" strike="noStrike" spc="-1">
              <a:latin typeface="Arial"/>
            </a:endParaRPr>
          </a:p>
        </p:txBody>
      </p:sp>
      <p:sp>
        <p:nvSpPr>
          <p:cNvPr id="705" name="ZoneTexte 6"/>
          <p:cNvSpPr/>
          <p:nvPr/>
        </p:nvSpPr>
        <p:spPr>
          <a:xfrm>
            <a:off x="1511640" y="4548240"/>
            <a:ext cx="8319960" cy="307440"/>
          </a:xfrm>
          <a:prstGeom prst="rect">
            <a:avLst/>
          </a:prstGeom>
          <a:noFill/>
          <a:ln w="0">
            <a:noFill/>
          </a:ln>
        </p:spPr>
        <p:style>
          <a:lnRef idx="0">
            <a:scrgbClr r="0" g="0" b="0"/>
          </a:lnRef>
          <a:fillRef idx="0">
            <a:scrgbClr r="0" g="0" b="0"/>
          </a:fillRef>
          <a:effectRef idx="0">
            <a:scrgbClr r="0" g="0" b="0"/>
          </a:effectRef>
          <a:fontRef idx="minor"/>
        </p:style>
      </p:sp>
      <p:sp>
        <p:nvSpPr>
          <p:cNvPr id="706" name="ZoneTexte 7"/>
          <p:cNvSpPr/>
          <p:nvPr/>
        </p:nvSpPr>
        <p:spPr>
          <a:xfrm>
            <a:off x="879480" y="1944720"/>
            <a:ext cx="7608240" cy="396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just">
              <a:lnSpc>
                <a:spcPct val="100000"/>
              </a:lnSpc>
              <a:spcBef>
                <a:spcPts val="51"/>
              </a:spcBef>
              <a:spcAft>
                <a:spcPts val="51"/>
              </a:spcAft>
              <a:buNone/>
            </a:pPr>
            <a:r>
              <a:rPr lang="fr-FR" sz="2000" b="1" strike="noStrike" spc="-1">
                <a:solidFill>
                  <a:srgbClr val="000000"/>
                </a:solidFill>
                <a:latin typeface="Calibri"/>
                <a:ea typeface="Microsoft YaHei"/>
              </a:rPr>
              <a:t>1. Le rendez vous de liaison</a:t>
            </a:r>
            <a:endParaRPr lang="fr-FR" sz="2000" b="0" strike="noStrike" spc="-1">
              <a:latin typeface="Arial"/>
            </a:endParaRPr>
          </a:p>
        </p:txBody>
      </p:sp>
      <p:pic>
        <p:nvPicPr>
          <p:cNvPr id="707" name="Image 8" descr="Une image contenant jaune, léger, clipart, conception&#10;&#10;Description générée automatiquement"/>
          <p:cNvPicPr/>
          <p:nvPr/>
        </p:nvPicPr>
        <p:blipFill>
          <a:blip r:embed="rId3"/>
          <a:stretch/>
        </p:blipFill>
        <p:spPr>
          <a:xfrm>
            <a:off x="1690920" y="2729880"/>
            <a:ext cx="1647360" cy="1599840"/>
          </a:xfrm>
          <a:prstGeom prst="rect">
            <a:avLst/>
          </a:prstGeom>
          <a:ln w="0">
            <a:noFill/>
          </a:ln>
        </p:spPr>
      </p:pic>
      <p:sp>
        <p:nvSpPr>
          <p:cNvPr id="708" name="ZoneTexte 10"/>
          <p:cNvSpPr/>
          <p:nvPr/>
        </p:nvSpPr>
        <p:spPr>
          <a:xfrm>
            <a:off x="879480" y="4772160"/>
            <a:ext cx="9683640" cy="456840"/>
          </a:xfrm>
          <a:prstGeom prst="rect">
            <a:avLst/>
          </a:prstGeom>
          <a:solidFill>
            <a:srgbClr val="FF8387"/>
          </a:solid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2400" b="0" strike="noStrike" spc="-1">
                <a:solidFill>
                  <a:srgbClr val="FFFFFF"/>
                </a:solidFill>
                <a:latin typeface="Calibri"/>
                <a:ea typeface="Microsoft YaHei"/>
              </a:rPr>
              <a:t>Pour penser le retour dès le 1er jour d'absence et non pas la veille du retour</a:t>
            </a:r>
            <a:endParaRPr lang="fr-F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979C086D-CB3A-4754-AB35-D3B481F50B91}" type="slidenum">
              <a:rPr lang="fr-FR" sz="1600" b="1" strike="noStrike" spc="-1">
                <a:solidFill>
                  <a:srgbClr val="FFFFFF"/>
                </a:solidFill>
                <a:latin typeface="Arial"/>
              </a:rPr>
              <a:t>23</a:t>
            </a:fld>
            <a:endParaRPr lang="fr-FR" sz="1600" b="0" strike="noStrike" spc="-1">
              <a:latin typeface="Arial"/>
            </a:endParaRPr>
          </a:p>
        </p:txBody>
      </p:sp>
      <p:sp>
        <p:nvSpPr>
          <p:cNvPr id="710"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11" name="Rectangle 2"/>
          <p:cNvSpPr/>
          <p:nvPr/>
        </p:nvSpPr>
        <p:spPr>
          <a:xfrm>
            <a:off x="2063880" y="979560"/>
            <a:ext cx="8064000" cy="9648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gn="ctr">
              <a:lnSpc>
                <a:spcPct val="85000"/>
              </a:lnSpc>
              <a:buNone/>
              <a:tabLst>
                <a:tab pos="0" algn="l"/>
              </a:tabLst>
            </a:pPr>
            <a:r>
              <a:rPr lang="fr-FR" sz="2200" b="1" strike="noStrike" spc="-1">
                <a:solidFill>
                  <a:srgbClr val="2947A9"/>
                </a:solidFill>
                <a:latin typeface="Arial"/>
              </a:rPr>
              <a:t>Petit résumé en 5 points clés</a:t>
            </a:r>
            <a:endParaRPr lang="fr-FR" sz="2200" b="0" strike="noStrike" spc="-1">
              <a:latin typeface="Arial"/>
            </a:endParaRPr>
          </a:p>
        </p:txBody>
      </p:sp>
      <p:sp>
        <p:nvSpPr>
          <p:cNvPr id="712" name="ZoneTexte 7"/>
          <p:cNvSpPr/>
          <p:nvPr/>
        </p:nvSpPr>
        <p:spPr>
          <a:xfrm>
            <a:off x="879480" y="1944720"/>
            <a:ext cx="7608240" cy="396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just">
              <a:lnSpc>
                <a:spcPct val="100000"/>
              </a:lnSpc>
              <a:spcBef>
                <a:spcPts val="51"/>
              </a:spcBef>
              <a:spcAft>
                <a:spcPts val="51"/>
              </a:spcAft>
              <a:buNone/>
            </a:pPr>
            <a:r>
              <a:rPr lang="fr-FR" sz="2000" b="1" strike="noStrike" spc="-1">
                <a:solidFill>
                  <a:srgbClr val="000000"/>
                </a:solidFill>
                <a:latin typeface="Calibri"/>
                <a:ea typeface="Microsoft YaHei"/>
              </a:rPr>
              <a:t>1. Le rendez vous de liaison</a:t>
            </a:r>
            <a:endParaRPr lang="fr-FR" sz="2000" b="0" strike="noStrike" spc="-1">
              <a:latin typeface="Arial"/>
            </a:endParaRPr>
          </a:p>
        </p:txBody>
      </p:sp>
      <p:sp>
        <p:nvSpPr>
          <p:cNvPr id="713" name="ZoneTexte 9"/>
          <p:cNvSpPr/>
          <p:nvPr/>
        </p:nvSpPr>
        <p:spPr>
          <a:xfrm>
            <a:off x="879480" y="2451240"/>
            <a:ext cx="8447400" cy="5778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1600" b="0" strike="noStrike" spc="-1">
                <a:solidFill>
                  <a:srgbClr val="000000"/>
                </a:solidFill>
                <a:latin typeface="Arial"/>
                <a:ea typeface="Microsoft YaHei"/>
              </a:rPr>
              <a:t>Il s'agit d'une rencontre entre l'employeur et son salarié absent, associant le service santé au travail ou pas, durant la suspension de contrat de travail qu'est l'arrêt maladie,</a:t>
            </a:r>
            <a:r>
              <a:rPr lang="fr-FR" sz="1600" b="0" strike="noStrike" spc="-1">
                <a:solidFill>
                  <a:srgbClr val="FFFFFF"/>
                </a:solidFill>
                <a:latin typeface="Arial"/>
                <a:ea typeface="Microsoft YaHei"/>
              </a:rPr>
              <a:t> </a:t>
            </a:r>
            <a:endParaRPr lang="fr-FR" sz="1600" b="0" strike="noStrike" spc="-1">
              <a:latin typeface="Arial"/>
            </a:endParaRPr>
          </a:p>
        </p:txBody>
      </p:sp>
      <p:pic>
        <p:nvPicPr>
          <p:cNvPr id="714" name="Image 12" descr="Une image contenant dessin humoristique, Visage humain, habits, illustration&#10;&#10;Description générée automatiquement"/>
          <p:cNvPicPr/>
          <p:nvPr/>
        </p:nvPicPr>
        <p:blipFill>
          <a:blip r:embed="rId3"/>
          <a:stretch/>
        </p:blipFill>
        <p:spPr>
          <a:xfrm>
            <a:off x="961560" y="3207600"/>
            <a:ext cx="1383480" cy="1346760"/>
          </a:xfrm>
          <a:prstGeom prst="rect">
            <a:avLst/>
          </a:prstGeom>
          <a:ln w="0">
            <a:noFill/>
          </a:ln>
        </p:spPr>
      </p:pic>
      <p:pic>
        <p:nvPicPr>
          <p:cNvPr id="715" name="Image 13" descr="Une image contenant croquis, dessin humoristique, dessin, Dessin de mode&#10;&#10;Description générée automatiquement"/>
          <p:cNvPicPr/>
          <p:nvPr/>
        </p:nvPicPr>
        <p:blipFill>
          <a:blip r:embed="rId4"/>
          <a:stretch/>
        </p:blipFill>
        <p:spPr>
          <a:xfrm>
            <a:off x="2853720" y="3220560"/>
            <a:ext cx="1035720" cy="1391040"/>
          </a:xfrm>
          <a:prstGeom prst="rect">
            <a:avLst/>
          </a:prstGeom>
          <a:ln w="0">
            <a:noFill/>
          </a:ln>
        </p:spPr>
      </p:pic>
      <p:sp>
        <p:nvSpPr>
          <p:cNvPr id="716" name="ZoneTexte 14"/>
          <p:cNvSpPr/>
          <p:nvPr/>
        </p:nvSpPr>
        <p:spPr>
          <a:xfrm>
            <a:off x="879480" y="4796280"/>
            <a:ext cx="3148200" cy="11034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1600" b="1" strike="noStrike" spc="-1">
                <a:solidFill>
                  <a:srgbClr val="F5A911"/>
                </a:solidFill>
                <a:latin typeface="Arial"/>
                <a:ea typeface="Microsoft YaHei"/>
              </a:rPr>
              <a:t>Bénéficiaires</a:t>
            </a:r>
            <a:endParaRPr lang="fr-FR" sz="1600" b="0" strike="noStrike" spc="-1">
              <a:latin typeface="Arial"/>
            </a:endParaRPr>
          </a:p>
          <a:p>
            <a:pPr>
              <a:lnSpc>
                <a:spcPct val="100000"/>
              </a:lnSpc>
              <a:spcBef>
                <a:spcPts val="51"/>
              </a:spcBef>
              <a:spcAft>
                <a:spcPts val="51"/>
              </a:spcAft>
              <a:buNone/>
            </a:pPr>
            <a:r>
              <a:rPr lang="fr-FR" sz="1600" b="0" strike="noStrike" spc="-1">
                <a:solidFill>
                  <a:srgbClr val="000000"/>
                </a:solidFill>
                <a:latin typeface="Arial"/>
                <a:ea typeface="Microsoft YaHei"/>
              </a:rPr>
              <a:t>Salarie en arrêt de travail </a:t>
            </a:r>
            <a:endParaRPr lang="fr-FR" sz="1600" b="0" strike="noStrike" spc="-1">
              <a:latin typeface="Arial"/>
            </a:endParaRPr>
          </a:p>
          <a:p>
            <a:pPr>
              <a:lnSpc>
                <a:spcPct val="100000"/>
              </a:lnSpc>
              <a:spcBef>
                <a:spcPts val="51"/>
              </a:spcBef>
              <a:spcAft>
                <a:spcPts val="51"/>
              </a:spcAft>
              <a:buNone/>
            </a:pPr>
            <a:endParaRPr lang="fr-FR" sz="1600" b="0" strike="noStrike" spc="-1">
              <a:latin typeface="Arial"/>
            </a:endParaRPr>
          </a:p>
          <a:p>
            <a:pPr>
              <a:lnSpc>
                <a:spcPct val="100000"/>
              </a:lnSpc>
              <a:spcBef>
                <a:spcPts val="51"/>
              </a:spcBef>
              <a:spcAft>
                <a:spcPts val="51"/>
              </a:spcAft>
              <a:buNone/>
            </a:pPr>
            <a:r>
              <a:rPr lang="fr-FR" sz="1600" b="1" strike="noStrike" spc="-1">
                <a:solidFill>
                  <a:srgbClr val="F5A911"/>
                </a:solidFill>
                <a:latin typeface="Arial"/>
                <a:ea typeface="Microsoft YaHei"/>
              </a:rPr>
              <a:t>Dès 30 jours</a:t>
            </a:r>
            <a:endParaRPr lang="fr-FR" sz="1600" b="0" strike="noStrike" spc="-1">
              <a:latin typeface="Arial"/>
            </a:endParaRPr>
          </a:p>
        </p:txBody>
      </p:sp>
      <p:pic>
        <p:nvPicPr>
          <p:cNvPr id="717" name="Image 15" descr="Une image contenant texte, Police, bougie, symbole&#10;&#10;Description générée automatiquement"/>
          <p:cNvPicPr/>
          <p:nvPr/>
        </p:nvPicPr>
        <p:blipFill>
          <a:blip r:embed="rId5"/>
          <a:srcRect l="7940" r="18006"/>
          <a:stretch/>
        </p:blipFill>
        <p:spPr>
          <a:xfrm>
            <a:off x="5103000" y="3403440"/>
            <a:ext cx="1180800" cy="1208160"/>
          </a:xfrm>
          <a:prstGeom prst="rect">
            <a:avLst/>
          </a:prstGeom>
          <a:ln w="0">
            <a:noFill/>
          </a:ln>
        </p:spPr>
      </p:pic>
      <p:sp>
        <p:nvSpPr>
          <p:cNvPr id="718" name="ZoneTexte 16"/>
          <p:cNvSpPr/>
          <p:nvPr/>
        </p:nvSpPr>
        <p:spPr>
          <a:xfrm>
            <a:off x="5103000" y="4796280"/>
            <a:ext cx="4991400" cy="13597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1600" b="1" strike="noStrike" spc="-1">
                <a:solidFill>
                  <a:srgbClr val="F5A911"/>
                </a:solidFill>
                <a:latin typeface="Arial"/>
                <a:ea typeface="Microsoft YaHei"/>
              </a:rPr>
              <a:t>A l'initiative....</a:t>
            </a:r>
            <a:endParaRPr lang="fr-FR" sz="1600" b="0" strike="noStrike" spc="-1">
              <a:latin typeface="Arial"/>
            </a:endParaRPr>
          </a:p>
          <a:p>
            <a:pPr>
              <a:lnSpc>
                <a:spcPct val="100000"/>
              </a:lnSpc>
              <a:spcBef>
                <a:spcPts val="51"/>
              </a:spcBef>
              <a:spcAft>
                <a:spcPts val="51"/>
              </a:spcAft>
              <a:buNone/>
            </a:pPr>
            <a:r>
              <a:rPr lang="fr-FR" sz="1600" b="0" strike="noStrike" spc="-1">
                <a:solidFill>
                  <a:srgbClr val="000000"/>
                </a:solidFill>
                <a:latin typeface="Arial"/>
                <a:ea typeface="Microsoft YaHei"/>
              </a:rPr>
              <a:t>Du salarié</a:t>
            </a:r>
            <a:endParaRPr lang="fr-FR" sz="1600" b="0" strike="noStrike" spc="-1">
              <a:latin typeface="Arial"/>
            </a:endParaRPr>
          </a:p>
          <a:p>
            <a:pPr>
              <a:lnSpc>
                <a:spcPct val="100000"/>
              </a:lnSpc>
              <a:spcBef>
                <a:spcPts val="51"/>
              </a:spcBef>
              <a:spcAft>
                <a:spcPts val="51"/>
              </a:spcAft>
              <a:buNone/>
            </a:pPr>
            <a:r>
              <a:rPr lang="fr-FR" sz="1600" b="0" strike="noStrike" spc="-1">
                <a:solidFill>
                  <a:srgbClr val="000000"/>
                </a:solidFill>
                <a:latin typeface="Arial"/>
                <a:ea typeface="Microsoft YaHei"/>
              </a:rPr>
              <a:t>De l'employeur</a:t>
            </a:r>
            <a:endParaRPr lang="fr-FR" sz="1600" b="0" strike="noStrike" spc="-1">
              <a:latin typeface="Arial"/>
            </a:endParaRPr>
          </a:p>
          <a:p>
            <a:pPr>
              <a:lnSpc>
                <a:spcPct val="100000"/>
              </a:lnSpc>
              <a:spcBef>
                <a:spcPts val="51"/>
              </a:spcBef>
              <a:spcAft>
                <a:spcPts val="51"/>
              </a:spcAft>
              <a:buNone/>
            </a:pPr>
            <a:endParaRPr lang="fr-FR" sz="1600" b="0" strike="noStrike" spc="-1">
              <a:latin typeface="Arial"/>
            </a:endParaRPr>
          </a:p>
          <a:p>
            <a:pPr>
              <a:lnSpc>
                <a:spcPct val="100000"/>
              </a:lnSpc>
              <a:spcBef>
                <a:spcPts val="51"/>
              </a:spcBef>
              <a:spcAft>
                <a:spcPts val="51"/>
              </a:spcAft>
              <a:buNone/>
            </a:pPr>
            <a:r>
              <a:rPr lang="fr-FR" sz="1600" b="1" strike="noStrike" spc="-1">
                <a:solidFill>
                  <a:srgbClr val="2947A9"/>
                </a:solidFill>
                <a:latin typeface="Arial"/>
                <a:ea typeface="Microsoft YaHei"/>
              </a:rPr>
              <a:t>Mais le salarié n'a aucune obligation d'accepter</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FC537946-2AF3-4266-B562-7D5447F9CF0D}" type="slidenum">
              <a:rPr lang="fr-FR" sz="1600" b="1" strike="noStrike" spc="-1">
                <a:solidFill>
                  <a:srgbClr val="FFFFFF"/>
                </a:solidFill>
                <a:latin typeface="Arial"/>
              </a:rPr>
              <a:t>24</a:t>
            </a:fld>
            <a:endParaRPr lang="fr-FR" sz="1600" b="0" strike="noStrike" spc="-1">
              <a:latin typeface="Arial"/>
            </a:endParaRPr>
          </a:p>
        </p:txBody>
      </p:sp>
      <p:sp>
        <p:nvSpPr>
          <p:cNvPr id="720"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pic>
        <p:nvPicPr>
          <p:cNvPr id="721" name="Image 11" descr="Une image contenant enveloppe, Produit en papier, papier, lettre&#10;&#10;Description générée automatiquement"/>
          <p:cNvPicPr/>
          <p:nvPr/>
        </p:nvPicPr>
        <p:blipFill>
          <a:blip r:embed="rId3"/>
          <a:stretch/>
        </p:blipFill>
        <p:spPr>
          <a:xfrm>
            <a:off x="5180040" y="1466280"/>
            <a:ext cx="1831320" cy="1641960"/>
          </a:xfrm>
          <a:prstGeom prst="rect">
            <a:avLst/>
          </a:prstGeom>
          <a:ln w="0">
            <a:noFill/>
          </a:ln>
        </p:spPr>
      </p:pic>
      <p:sp>
        <p:nvSpPr>
          <p:cNvPr id="722" name="ZoneTexte 17"/>
          <p:cNvSpPr/>
          <p:nvPr/>
        </p:nvSpPr>
        <p:spPr>
          <a:xfrm>
            <a:off x="1791360" y="3429000"/>
            <a:ext cx="8609040" cy="822600"/>
          </a:xfrm>
          <a:prstGeom prst="rect">
            <a:avLst/>
          </a:prstGeom>
          <a:solidFill>
            <a:srgbClr val="FF8387"/>
          </a:solid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2400" b="0" strike="noStrike" spc="-1">
                <a:solidFill>
                  <a:srgbClr val="FFFFFF"/>
                </a:solidFill>
                <a:latin typeface="Arial"/>
                <a:ea typeface="Microsoft YaHei"/>
              </a:rPr>
              <a:t>RH : vous pouvez adresser un courrier à votre collaborateur (évitez le RAR)</a:t>
            </a:r>
            <a:endParaRPr lang="fr-FR" sz="2400" b="0" strike="noStrike" spc="-1">
              <a:latin typeface="Arial"/>
            </a:endParaRPr>
          </a:p>
        </p:txBody>
      </p:sp>
      <p:sp>
        <p:nvSpPr>
          <p:cNvPr id="723" name="ZoneTexte 18"/>
          <p:cNvSpPr/>
          <p:nvPr/>
        </p:nvSpPr>
        <p:spPr>
          <a:xfrm>
            <a:off x="1791360" y="4577400"/>
            <a:ext cx="8609040" cy="456840"/>
          </a:xfrm>
          <a:prstGeom prst="rect">
            <a:avLst/>
          </a:prstGeom>
          <a:solidFill>
            <a:srgbClr val="FF8387"/>
          </a:solid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2400" b="0" strike="noStrike" spc="-1">
                <a:solidFill>
                  <a:srgbClr val="FFFFFF"/>
                </a:solidFill>
                <a:latin typeface="Arial"/>
                <a:ea typeface="Microsoft YaHei"/>
              </a:rPr>
              <a:t>Indiquez le caractère non obligatoire du rendez vous proposé</a:t>
            </a:r>
            <a:endParaRPr lang="fr-F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E33E2488-2245-41EC-9D7E-6F0528414CE8}" type="slidenum">
              <a:rPr lang="fr-FR" sz="1600" b="1" strike="noStrike" spc="-1">
                <a:solidFill>
                  <a:srgbClr val="FFFFFF"/>
                </a:solidFill>
                <a:latin typeface="Arial"/>
              </a:rPr>
              <a:t>25</a:t>
            </a:fld>
            <a:endParaRPr lang="fr-FR" sz="1600" b="0" strike="noStrike" spc="-1">
              <a:latin typeface="Arial"/>
            </a:endParaRPr>
          </a:p>
        </p:txBody>
      </p:sp>
      <p:sp>
        <p:nvSpPr>
          <p:cNvPr id="725"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26" name="ZoneTexte 16"/>
          <p:cNvSpPr/>
          <p:nvPr/>
        </p:nvSpPr>
        <p:spPr>
          <a:xfrm>
            <a:off x="904320" y="1381320"/>
            <a:ext cx="7791840" cy="42624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buNone/>
            </a:pPr>
            <a:r>
              <a:rPr lang="fr-FR" sz="2200" b="1" strike="noStrike" spc="-1">
                <a:solidFill>
                  <a:srgbClr val="2947A9"/>
                </a:solidFill>
                <a:latin typeface="Arial"/>
                <a:ea typeface="Microsoft YaHei"/>
              </a:rPr>
              <a:t>Sachez qu'il y a d'autres acteurs qui peuvent vous aider</a:t>
            </a:r>
            <a:endParaRPr lang="fr-FR" sz="2200" b="0" strike="noStrike" spc="-1">
              <a:latin typeface="Arial"/>
            </a:endParaRPr>
          </a:p>
        </p:txBody>
      </p:sp>
      <p:sp>
        <p:nvSpPr>
          <p:cNvPr id="727" name="ZoneTexte 19"/>
          <p:cNvSpPr/>
          <p:nvPr/>
        </p:nvSpPr>
        <p:spPr>
          <a:xfrm>
            <a:off x="6209640" y="4387320"/>
            <a:ext cx="1010520" cy="396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buNone/>
            </a:pPr>
            <a:r>
              <a:rPr lang="fr-FR" sz="2000" b="1" strike="noStrike" spc="-1">
                <a:solidFill>
                  <a:srgbClr val="000000"/>
                </a:solidFill>
                <a:latin typeface="Arial"/>
                <a:ea typeface="Microsoft YaHei"/>
              </a:rPr>
              <a:t>MDPH</a:t>
            </a:r>
            <a:endParaRPr lang="fr-FR" sz="2000" b="0" strike="noStrike" spc="-1">
              <a:latin typeface="Arial"/>
            </a:endParaRPr>
          </a:p>
        </p:txBody>
      </p:sp>
      <p:sp>
        <p:nvSpPr>
          <p:cNvPr id="728" name="ZoneTexte 20"/>
          <p:cNvSpPr/>
          <p:nvPr/>
        </p:nvSpPr>
        <p:spPr>
          <a:xfrm>
            <a:off x="3980160" y="2982960"/>
            <a:ext cx="899640" cy="396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buNone/>
            </a:pPr>
            <a:r>
              <a:rPr lang="fr-FR" sz="2000" b="1" strike="noStrike" spc="-1">
                <a:solidFill>
                  <a:srgbClr val="000000"/>
                </a:solidFill>
                <a:latin typeface="Arial"/>
                <a:ea typeface="Microsoft YaHei"/>
              </a:rPr>
              <a:t>SST</a:t>
            </a:r>
            <a:endParaRPr lang="fr-FR" sz="2000" b="0" strike="noStrike" spc="-1">
              <a:latin typeface="Arial"/>
            </a:endParaRPr>
          </a:p>
        </p:txBody>
      </p:sp>
      <p:sp>
        <p:nvSpPr>
          <p:cNvPr id="729" name="ZoneTexte 21"/>
          <p:cNvSpPr/>
          <p:nvPr/>
        </p:nvSpPr>
        <p:spPr>
          <a:xfrm>
            <a:off x="6774120" y="2982960"/>
            <a:ext cx="2817000" cy="396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buNone/>
            </a:pPr>
            <a:r>
              <a:rPr lang="fr-FR" sz="2000" b="1" strike="noStrike" spc="-1">
                <a:solidFill>
                  <a:srgbClr val="000000"/>
                </a:solidFill>
                <a:latin typeface="Arial"/>
                <a:ea typeface="Microsoft YaHei"/>
              </a:rPr>
              <a:t>Travailleurs sociaux</a:t>
            </a:r>
            <a:endParaRPr lang="fr-FR" sz="2000" b="0" strike="noStrike" spc="-1">
              <a:latin typeface="Arial"/>
            </a:endParaRPr>
          </a:p>
        </p:txBody>
      </p:sp>
      <p:pic>
        <p:nvPicPr>
          <p:cNvPr id="730" name="Image 22" descr="Une image contenant dessin, habits, croquis, illustration&#10;&#10;Description générée automatiquement"/>
          <p:cNvPicPr/>
          <p:nvPr/>
        </p:nvPicPr>
        <p:blipFill>
          <a:blip r:embed="rId3"/>
          <a:stretch/>
        </p:blipFill>
        <p:spPr>
          <a:xfrm>
            <a:off x="1590480" y="2333520"/>
            <a:ext cx="2295360" cy="1266480"/>
          </a:xfrm>
          <a:prstGeom prst="rect">
            <a:avLst/>
          </a:prstGeom>
          <a:ln w="0">
            <a:noFill/>
          </a:ln>
        </p:spPr>
      </p:pic>
      <p:pic>
        <p:nvPicPr>
          <p:cNvPr id="731" name="Image 23" descr="Une image contenant habits, dessin humoristique, dessin, joint&#10;&#10;Description générée automatiquement"/>
          <p:cNvPicPr/>
          <p:nvPr/>
        </p:nvPicPr>
        <p:blipFill>
          <a:blip r:embed="rId4"/>
          <a:stretch/>
        </p:blipFill>
        <p:spPr>
          <a:xfrm>
            <a:off x="9281520" y="2238480"/>
            <a:ext cx="899640" cy="1627200"/>
          </a:xfrm>
          <a:prstGeom prst="rect">
            <a:avLst/>
          </a:prstGeom>
          <a:ln w="0">
            <a:noFill/>
          </a:ln>
        </p:spPr>
      </p:pic>
      <p:pic>
        <p:nvPicPr>
          <p:cNvPr id="732" name="Picture 2" descr="Équipe Mobile | Propara"/>
          <p:cNvPicPr/>
          <p:nvPr/>
        </p:nvPicPr>
        <p:blipFill>
          <a:blip r:embed="rId5"/>
          <a:srcRect t="33333" b="25334"/>
          <a:stretch/>
        </p:blipFill>
        <p:spPr>
          <a:xfrm>
            <a:off x="4428360" y="4267440"/>
            <a:ext cx="1553760" cy="639720"/>
          </a:xfrm>
          <a:prstGeom prst="rect">
            <a:avLst/>
          </a:prstGeom>
          <a:ln w="0">
            <a:noFill/>
          </a:ln>
        </p:spPr>
      </p:pic>
      <p:pic>
        <p:nvPicPr>
          <p:cNvPr id="733" name="Picture 2" descr="Accueil - Cap emploi 34"/>
          <p:cNvPicPr/>
          <p:nvPr/>
        </p:nvPicPr>
        <p:blipFill>
          <a:blip r:embed="rId6"/>
          <a:srcRect t="20962" b="22942"/>
          <a:stretch/>
        </p:blipFill>
        <p:spPr>
          <a:xfrm>
            <a:off x="4428360" y="5133600"/>
            <a:ext cx="1618920" cy="5716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F11E7BD2-25AE-4AFE-86D6-3715628B4F73}" type="slidenum">
              <a:rPr lang="fr-FR" sz="1600" b="1" strike="noStrike" spc="-1">
                <a:solidFill>
                  <a:srgbClr val="FFFFFF"/>
                </a:solidFill>
                <a:latin typeface="Arial"/>
              </a:rPr>
              <a:t>26</a:t>
            </a:fld>
            <a:endParaRPr lang="fr-FR" sz="1600" b="0" strike="noStrike" spc="-1">
              <a:latin typeface="Arial"/>
            </a:endParaRPr>
          </a:p>
        </p:txBody>
      </p:sp>
      <p:sp>
        <p:nvSpPr>
          <p:cNvPr id="735"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36" name="ZoneTexte 11"/>
          <p:cNvSpPr/>
          <p:nvPr/>
        </p:nvSpPr>
        <p:spPr>
          <a:xfrm>
            <a:off x="4219560" y="3449160"/>
            <a:ext cx="4288320" cy="338040"/>
          </a:xfrm>
          <a:prstGeom prst="rect">
            <a:avLst/>
          </a:prstGeom>
          <a:noFill/>
          <a:ln w="0">
            <a:noFill/>
          </a:ln>
        </p:spPr>
        <p:style>
          <a:lnRef idx="0">
            <a:scrgbClr r="0" g="0" b="0"/>
          </a:lnRef>
          <a:fillRef idx="0">
            <a:scrgbClr r="0" g="0" b="0"/>
          </a:fillRef>
          <a:effectRef idx="0">
            <a:scrgbClr r="0" g="0" b="0"/>
          </a:effectRef>
          <a:fontRef idx="minor"/>
        </p:style>
      </p:sp>
      <p:pic>
        <p:nvPicPr>
          <p:cNvPr id="737" name="Picture 1" descr="Une image contenant chaussures, habits, clipart, dessin humoristique&#10;&#10;Description générée automatiquement"/>
          <p:cNvPicPr/>
          <p:nvPr/>
        </p:nvPicPr>
        <p:blipFill>
          <a:blip r:embed="rId3"/>
          <a:srcRect l="5914"/>
          <a:stretch/>
        </p:blipFill>
        <p:spPr>
          <a:xfrm>
            <a:off x="4799880" y="2909160"/>
            <a:ext cx="2592000" cy="1584000"/>
          </a:xfrm>
          <a:prstGeom prst="rect">
            <a:avLst/>
          </a:prstGeom>
          <a:ln w="0">
            <a:noFill/>
          </a:ln>
        </p:spPr>
      </p:pic>
      <p:sp>
        <p:nvSpPr>
          <p:cNvPr id="738" name="Text Box 3"/>
          <p:cNvSpPr/>
          <p:nvPr/>
        </p:nvSpPr>
        <p:spPr>
          <a:xfrm>
            <a:off x="4799880" y="2567520"/>
            <a:ext cx="2808000" cy="59292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spcAft>
                <a:spcPts val="51"/>
              </a:spcAft>
              <a:buNone/>
              <a:tabLst>
                <a:tab pos="0" algn="l"/>
              </a:tabLst>
            </a:pPr>
            <a:r>
              <a:rPr lang="fr-FR" sz="1600" b="1" strike="noStrike" spc="-1">
                <a:solidFill>
                  <a:srgbClr val="262626"/>
                </a:solidFill>
                <a:latin typeface="Arial"/>
                <a:ea typeface="Microsoft YaHei"/>
              </a:rPr>
              <a:t>RENDEZ VOUS </a:t>
            </a:r>
            <a:endParaRPr lang="fr-FR" sz="1600" b="0" strike="noStrike" spc="-1">
              <a:latin typeface="Arial"/>
            </a:endParaRPr>
          </a:p>
          <a:p>
            <a:pPr algn="ctr">
              <a:lnSpc>
                <a:spcPct val="100000"/>
              </a:lnSpc>
              <a:spcBef>
                <a:spcPts val="51"/>
              </a:spcBef>
              <a:spcAft>
                <a:spcPts val="51"/>
              </a:spcAft>
              <a:buNone/>
              <a:tabLst>
                <a:tab pos="0" algn="l"/>
              </a:tabLst>
            </a:pPr>
            <a:r>
              <a:rPr lang="fr-FR" sz="1600" b="1" strike="noStrike" spc="-1">
                <a:solidFill>
                  <a:srgbClr val="262626"/>
                </a:solidFill>
                <a:latin typeface="Arial"/>
                <a:ea typeface="Microsoft YaHei"/>
              </a:rPr>
              <a:t>DE LIAISON</a:t>
            </a:r>
            <a:endParaRPr lang="fr-FR" sz="1600" b="0" strike="noStrike" spc="-1">
              <a:latin typeface="Arial"/>
            </a:endParaRPr>
          </a:p>
        </p:txBody>
      </p:sp>
      <p:sp>
        <p:nvSpPr>
          <p:cNvPr id="739" name="Text Box 4"/>
          <p:cNvSpPr/>
          <p:nvPr/>
        </p:nvSpPr>
        <p:spPr>
          <a:xfrm>
            <a:off x="1545840" y="1050480"/>
            <a:ext cx="2013480" cy="336600"/>
          </a:xfrm>
          <a:prstGeom prst="rect">
            <a:avLst/>
          </a:prstGeom>
          <a:noFill/>
          <a:ln w="9360">
            <a:solidFill>
              <a:srgbClr val="2947A9"/>
            </a:solidFill>
            <a:miter/>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spcAft>
                <a:spcPts val="51"/>
              </a:spcAft>
              <a:buNone/>
              <a:tabLst>
                <a:tab pos="0" algn="l"/>
              </a:tabLst>
            </a:pPr>
            <a:r>
              <a:rPr lang="fr-FR" sz="1600" b="0" strike="noStrike" spc="-1">
                <a:solidFill>
                  <a:srgbClr val="000000"/>
                </a:solidFill>
                <a:latin typeface="Arial"/>
                <a:ea typeface="Microsoft YaHei"/>
              </a:rPr>
              <a:t>Outil de prévention</a:t>
            </a:r>
            <a:endParaRPr lang="fr-FR" sz="1600" b="0" strike="noStrike" spc="-1">
              <a:latin typeface="Arial"/>
            </a:endParaRPr>
          </a:p>
        </p:txBody>
      </p:sp>
      <p:sp>
        <p:nvSpPr>
          <p:cNvPr id="740" name="Text Box 13"/>
          <p:cNvSpPr/>
          <p:nvPr/>
        </p:nvSpPr>
        <p:spPr>
          <a:xfrm>
            <a:off x="4858560" y="1126080"/>
            <a:ext cx="2358720" cy="579960"/>
          </a:xfrm>
          <a:prstGeom prst="rect">
            <a:avLst/>
          </a:prstGeom>
          <a:noFill/>
          <a:ln w="9360">
            <a:solidFill>
              <a:srgbClr val="2947A9"/>
            </a:solidFill>
            <a:miter/>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spcAft>
                <a:spcPts val="51"/>
              </a:spcAft>
              <a:buNone/>
              <a:tabLst>
                <a:tab pos="0" algn="l"/>
              </a:tabLst>
            </a:pPr>
            <a:r>
              <a:rPr lang="fr-FR" sz="1600" b="0" strike="noStrike" spc="-1">
                <a:solidFill>
                  <a:srgbClr val="262626"/>
                </a:solidFill>
                <a:latin typeface="Arial"/>
                <a:ea typeface="Microsoft YaHei"/>
              </a:rPr>
              <a:t>Un outil pour connaitre ses droits</a:t>
            </a:r>
            <a:endParaRPr lang="fr-FR" sz="1600" b="0" strike="noStrike" spc="-1">
              <a:latin typeface="Arial"/>
            </a:endParaRPr>
          </a:p>
        </p:txBody>
      </p:sp>
      <p:sp>
        <p:nvSpPr>
          <p:cNvPr id="741" name="Text Box 7"/>
          <p:cNvSpPr/>
          <p:nvPr/>
        </p:nvSpPr>
        <p:spPr>
          <a:xfrm>
            <a:off x="8616600" y="1481400"/>
            <a:ext cx="1584000" cy="579960"/>
          </a:xfrm>
          <a:prstGeom prst="rect">
            <a:avLst/>
          </a:prstGeom>
          <a:noFill/>
          <a:ln w="9360">
            <a:solidFill>
              <a:srgbClr val="2947A9"/>
            </a:solidFill>
            <a:miter/>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spcAft>
                <a:spcPts val="51"/>
              </a:spcAft>
              <a:buNone/>
              <a:tabLst>
                <a:tab pos="0" algn="l"/>
              </a:tabLst>
            </a:pPr>
            <a:r>
              <a:rPr lang="fr-FR" sz="1600" b="0" strike="noStrike" spc="-1">
                <a:solidFill>
                  <a:srgbClr val="262626"/>
                </a:solidFill>
                <a:latin typeface="Arial"/>
                <a:ea typeface="Microsoft YaHei"/>
              </a:rPr>
              <a:t>Un outil pour garder le lien</a:t>
            </a:r>
            <a:endParaRPr lang="fr-FR" sz="1600" b="0" strike="noStrike" spc="-1">
              <a:latin typeface="Arial"/>
            </a:endParaRPr>
          </a:p>
        </p:txBody>
      </p:sp>
      <p:sp>
        <p:nvSpPr>
          <p:cNvPr id="742" name="Text Box 5"/>
          <p:cNvSpPr/>
          <p:nvPr/>
        </p:nvSpPr>
        <p:spPr>
          <a:xfrm>
            <a:off x="1951200" y="5602320"/>
            <a:ext cx="2496600" cy="592920"/>
          </a:xfrm>
          <a:prstGeom prst="rect">
            <a:avLst/>
          </a:prstGeom>
          <a:noFill/>
          <a:ln w="9360">
            <a:solidFill>
              <a:srgbClr val="2947A9"/>
            </a:solidFill>
            <a:miter/>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spcAft>
                <a:spcPts val="51"/>
              </a:spcAft>
              <a:buNone/>
              <a:tabLst>
                <a:tab pos="0" algn="l"/>
              </a:tabLst>
            </a:pPr>
            <a:r>
              <a:rPr lang="fr-FR" sz="1600" b="0" strike="noStrike" spc="-1">
                <a:solidFill>
                  <a:srgbClr val="262626"/>
                </a:solidFill>
                <a:latin typeface="Arial"/>
                <a:ea typeface="Microsoft YaHei"/>
              </a:rPr>
              <a:t>Un outil d’anticipation :</a:t>
            </a:r>
            <a:endParaRPr lang="fr-FR" sz="1600" b="0" strike="noStrike" spc="-1">
              <a:latin typeface="Arial"/>
            </a:endParaRPr>
          </a:p>
          <a:p>
            <a:pPr algn="ctr">
              <a:lnSpc>
                <a:spcPct val="100000"/>
              </a:lnSpc>
              <a:spcBef>
                <a:spcPts val="51"/>
              </a:spcBef>
              <a:spcAft>
                <a:spcPts val="51"/>
              </a:spcAft>
              <a:buNone/>
              <a:tabLst>
                <a:tab pos="0" algn="l"/>
              </a:tabLst>
            </a:pPr>
            <a:r>
              <a:rPr lang="fr-FR" sz="1600" b="0" strike="noStrike" spc="-1">
                <a:solidFill>
                  <a:srgbClr val="262626"/>
                </a:solidFill>
                <a:latin typeface="Arial"/>
                <a:ea typeface="Microsoft YaHei"/>
              </a:rPr>
              <a:t>arrêt d’au moins 30 jours</a:t>
            </a:r>
            <a:endParaRPr lang="fr-FR" sz="1600" b="0" strike="noStrike" spc="-1">
              <a:latin typeface="Arial"/>
            </a:endParaRPr>
          </a:p>
        </p:txBody>
      </p:sp>
      <p:sp>
        <p:nvSpPr>
          <p:cNvPr id="743" name="Text Box 11"/>
          <p:cNvSpPr/>
          <p:nvPr/>
        </p:nvSpPr>
        <p:spPr>
          <a:xfrm>
            <a:off x="8029080" y="5802480"/>
            <a:ext cx="2313720" cy="336600"/>
          </a:xfrm>
          <a:prstGeom prst="rect">
            <a:avLst/>
          </a:prstGeom>
          <a:noFill/>
          <a:ln w="9360">
            <a:solidFill>
              <a:srgbClr val="2947A9"/>
            </a:solidFill>
            <a:miter/>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spcAft>
                <a:spcPts val="51"/>
              </a:spcAft>
              <a:buNone/>
              <a:tabLst>
                <a:tab pos="0" algn="l"/>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1600" b="0" strike="noStrike" spc="-1">
                <a:solidFill>
                  <a:srgbClr val="262626"/>
                </a:solidFill>
                <a:latin typeface="Arial"/>
                <a:ea typeface="Microsoft YaHei"/>
              </a:rPr>
              <a:t>Un outil de rupture…?</a:t>
            </a:r>
            <a:endParaRPr lang="fr-FR" sz="1600" b="0" strike="noStrike" spc="-1">
              <a:latin typeface="Arial"/>
            </a:endParaRPr>
          </a:p>
        </p:txBody>
      </p:sp>
      <p:sp>
        <p:nvSpPr>
          <p:cNvPr id="744" name="Text Box 2"/>
          <p:cNvSpPr/>
          <p:nvPr/>
        </p:nvSpPr>
        <p:spPr>
          <a:xfrm>
            <a:off x="4633920" y="4564080"/>
            <a:ext cx="3168360" cy="33660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spcAft>
                <a:spcPts val="51"/>
              </a:spcAft>
              <a:buNone/>
              <a:tabLst>
                <a:tab pos="0" algn="l"/>
              </a:tabLst>
            </a:pPr>
            <a:r>
              <a:rPr lang="fr-FR" sz="1600" b="0" strike="noStrike" spc="-1">
                <a:solidFill>
                  <a:srgbClr val="262626"/>
                </a:solidFill>
                <a:latin typeface="Arial"/>
                <a:ea typeface="Microsoft YaHei"/>
              </a:rPr>
              <a:t>Qu’est ce que c’est…?</a:t>
            </a:r>
            <a:endParaRPr lang="fr-FR" sz="1600" b="0" strike="noStrike" spc="-1">
              <a:latin typeface="Arial"/>
            </a:endParaRPr>
          </a:p>
        </p:txBody>
      </p:sp>
      <p:sp>
        <p:nvSpPr>
          <p:cNvPr id="745" name="Freeform 8"/>
          <p:cNvSpPr/>
          <p:nvPr/>
        </p:nvSpPr>
        <p:spPr>
          <a:xfrm>
            <a:off x="7709040" y="2113200"/>
            <a:ext cx="1479600" cy="1241640"/>
          </a:xfrm>
          <a:custGeom>
            <a:avLst/>
            <a:gdLst/>
            <a:ahLst/>
            <a:cxnLst/>
            <a:rect l="l" t="t" r="r" b="b"/>
            <a:pathLst>
              <a:path w="2330304" h="1233055">
                <a:moveTo>
                  <a:pt x="0" y="1233055"/>
                </a:moveTo>
                <a:cubicBezTo>
                  <a:pt x="839354" y="1107209"/>
                  <a:pt x="1678709" y="981364"/>
                  <a:pt x="1745672" y="831273"/>
                </a:cubicBezTo>
                <a:cubicBezTo>
                  <a:pt x="1812636" y="681182"/>
                  <a:pt x="325581" y="464127"/>
                  <a:pt x="401781" y="332509"/>
                </a:cubicBezTo>
                <a:cubicBezTo>
                  <a:pt x="477981" y="200891"/>
                  <a:pt x="1904999" y="83128"/>
                  <a:pt x="2202872" y="41564"/>
                </a:cubicBezTo>
                <a:cubicBezTo>
                  <a:pt x="2500745" y="0"/>
                  <a:pt x="2182091" y="90055"/>
                  <a:pt x="2189018" y="83128"/>
                </a:cubicBezTo>
                <a:cubicBezTo>
                  <a:pt x="2195945" y="76201"/>
                  <a:pt x="2220190" y="38100"/>
                  <a:pt x="2244436" y="0"/>
                </a:cubicBezTo>
              </a:path>
            </a:pathLst>
          </a:custGeom>
          <a:noFill/>
          <a:ln w="9360">
            <a:solidFill>
              <a:srgbClr val="2947A9"/>
            </a:solidFill>
            <a:round/>
          </a:ln>
        </p:spPr>
        <p:style>
          <a:lnRef idx="0">
            <a:scrgbClr r="0" g="0" b="0"/>
          </a:lnRef>
          <a:fillRef idx="0">
            <a:scrgbClr r="0" g="0" b="0"/>
          </a:fillRef>
          <a:effectRef idx="0">
            <a:scrgbClr r="0" g="0" b="0"/>
          </a:effectRef>
          <a:fontRef idx="minor"/>
        </p:style>
      </p:sp>
      <p:sp>
        <p:nvSpPr>
          <p:cNvPr id="746" name="Freeform 8"/>
          <p:cNvSpPr/>
          <p:nvPr/>
        </p:nvSpPr>
        <p:spPr>
          <a:xfrm flipH="1">
            <a:off x="2485800" y="1466280"/>
            <a:ext cx="2013480" cy="1440000"/>
          </a:xfrm>
          <a:custGeom>
            <a:avLst/>
            <a:gdLst/>
            <a:ahLst/>
            <a:cxnLst/>
            <a:rect l="l" t="t" r="r" b="b"/>
            <a:pathLst>
              <a:path w="2330304" h="1233055">
                <a:moveTo>
                  <a:pt x="0" y="1233055"/>
                </a:moveTo>
                <a:cubicBezTo>
                  <a:pt x="839354" y="1107209"/>
                  <a:pt x="1678709" y="981364"/>
                  <a:pt x="1745672" y="831273"/>
                </a:cubicBezTo>
                <a:cubicBezTo>
                  <a:pt x="1812636" y="681182"/>
                  <a:pt x="325581" y="464127"/>
                  <a:pt x="401781" y="332509"/>
                </a:cubicBezTo>
                <a:cubicBezTo>
                  <a:pt x="477981" y="200891"/>
                  <a:pt x="1904999" y="83128"/>
                  <a:pt x="2202872" y="41564"/>
                </a:cubicBezTo>
                <a:cubicBezTo>
                  <a:pt x="2500745" y="0"/>
                  <a:pt x="2182091" y="90055"/>
                  <a:pt x="2189018" y="83128"/>
                </a:cubicBezTo>
                <a:cubicBezTo>
                  <a:pt x="2195945" y="76201"/>
                  <a:pt x="2220190" y="38100"/>
                  <a:pt x="2244436" y="0"/>
                </a:cubicBezTo>
              </a:path>
            </a:pathLst>
          </a:custGeom>
          <a:noFill/>
          <a:ln w="9360">
            <a:solidFill>
              <a:srgbClr val="2947A9"/>
            </a:solidFill>
            <a:round/>
          </a:ln>
        </p:spPr>
        <p:style>
          <a:lnRef idx="0">
            <a:scrgbClr r="0" g="0" b="0"/>
          </a:lnRef>
          <a:fillRef idx="0">
            <a:scrgbClr r="0" g="0" b="0"/>
          </a:fillRef>
          <a:effectRef idx="0">
            <a:scrgbClr r="0" g="0" b="0"/>
          </a:effectRef>
          <a:fontRef idx="minor"/>
        </p:style>
      </p:sp>
      <p:sp>
        <p:nvSpPr>
          <p:cNvPr id="747" name="Freeform 8"/>
          <p:cNvSpPr/>
          <p:nvPr/>
        </p:nvSpPr>
        <p:spPr>
          <a:xfrm flipH="1" flipV="1">
            <a:off x="2551680" y="3671280"/>
            <a:ext cx="1944360" cy="1872000"/>
          </a:xfrm>
          <a:custGeom>
            <a:avLst/>
            <a:gdLst/>
            <a:ahLst/>
            <a:cxnLst/>
            <a:rect l="l" t="t" r="r" b="b"/>
            <a:pathLst>
              <a:path w="2330304" h="1233055">
                <a:moveTo>
                  <a:pt x="0" y="1233055"/>
                </a:moveTo>
                <a:cubicBezTo>
                  <a:pt x="839354" y="1107209"/>
                  <a:pt x="1678709" y="981364"/>
                  <a:pt x="1745672" y="831273"/>
                </a:cubicBezTo>
                <a:cubicBezTo>
                  <a:pt x="1812636" y="681182"/>
                  <a:pt x="325581" y="464127"/>
                  <a:pt x="401781" y="332509"/>
                </a:cubicBezTo>
                <a:cubicBezTo>
                  <a:pt x="477981" y="200891"/>
                  <a:pt x="1904999" y="83128"/>
                  <a:pt x="2202872" y="41564"/>
                </a:cubicBezTo>
                <a:cubicBezTo>
                  <a:pt x="2500745" y="0"/>
                  <a:pt x="2182091" y="90055"/>
                  <a:pt x="2189018" y="83128"/>
                </a:cubicBezTo>
                <a:cubicBezTo>
                  <a:pt x="2195945" y="76201"/>
                  <a:pt x="2220190" y="38100"/>
                  <a:pt x="2244436" y="0"/>
                </a:cubicBezTo>
              </a:path>
            </a:pathLst>
          </a:custGeom>
          <a:noFill/>
          <a:ln w="9360">
            <a:solidFill>
              <a:srgbClr val="2947A9"/>
            </a:solidFill>
            <a:round/>
          </a:ln>
        </p:spPr>
        <p:style>
          <a:lnRef idx="0">
            <a:scrgbClr r="0" g="0" b="0"/>
          </a:lnRef>
          <a:fillRef idx="0">
            <a:scrgbClr r="0" g="0" b="0"/>
          </a:fillRef>
          <a:effectRef idx="0">
            <a:scrgbClr r="0" g="0" b="0"/>
          </a:effectRef>
          <a:fontRef idx="minor"/>
        </p:style>
      </p:sp>
      <p:sp>
        <p:nvSpPr>
          <p:cNvPr id="748" name="Freeform 8"/>
          <p:cNvSpPr/>
          <p:nvPr/>
        </p:nvSpPr>
        <p:spPr>
          <a:xfrm flipV="1">
            <a:off x="7646040" y="4145040"/>
            <a:ext cx="1540080" cy="1639080"/>
          </a:xfrm>
          <a:custGeom>
            <a:avLst/>
            <a:gdLst/>
            <a:ahLst/>
            <a:cxnLst/>
            <a:rect l="l" t="t" r="r" b="b"/>
            <a:pathLst>
              <a:path w="2330304" h="1233055">
                <a:moveTo>
                  <a:pt x="0" y="1233055"/>
                </a:moveTo>
                <a:cubicBezTo>
                  <a:pt x="839354" y="1107209"/>
                  <a:pt x="1678709" y="981364"/>
                  <a:pt x="1745672" y="831273"/>
                </a:cubicBezTo>
                <a:cubicBezTo>
                  <a:pt x="1812636" y="681182"/>
                  <a:pt x="325581" y="464127"/>
                  <a:pt x="401781" y="332509"/>
                </a:cubicBezTo>
                <a:cubicBezTo>
                  <a:pt x="477981" y="200891"/>
                  <a:pt x="1904999" y="83128"/>
                  <a:pt x="2202872" y="41564"/>
                </a:cubicBezTo>
                <a:cubicBezTo>
                  <a:pt x="2500745" y="0"/>
                  <a:pt x="2182091" y="90055"/>
                  <a:pt x="2189018" y="83128"/>
                </a:cubicBezTo>
                <a:cubicBezTo>
                  <a:pt x="2195945" y="76201"/>
                  <a:pt x="2220190" y="38100"/>
                  <a:pt x="2244436" y="0"/>
                </a:cubicBezTo>
              </a:path>
            </a:pathLst>
          </a:custGeom>
          <a:noFill/>
          <a:ln w="9360">
            <a:solidFill>
              <a:srgbClr val="2947A9"/>
            </a:solidFill>
            <a:round/>
          </a:ln>
        </p:spPr>
        <p:style>
          <a:lnRef idx="0">
            <a:scrgbClr r="0" g="0" b="0"/>
          </a:lnRef>
          <a:fillRef idx="0">
            <a:scrgbClr r="0" g="0" b="0"/>
          </a:fillRef>
          <a:effectRef idx="0">
            <a:scrgbClr r="0" g="0" b="0"/>
          </a:effectRef>
          <a:fontRef idx="minor"/>
        </p:style>
      </p:sp>
      <p:sp>
        <p:nvSpPr>
          <p:cNvPr id="749" name="Freeform 8"/>
          <p:cNvSpPr/>
          <p:nvPr/>
        </p:nvSpPr>
        <p:spPr>
          <a:xfrm flipH="1">
            <a:off x="5815440" y="1750680"/>
            <a:ext cx="1090440" cy="698040"/>
          </a:xfrm>
          <a:custGeom>
            <a:avLst/>
            <a:gdLst/>
            <a:ahLst/>
            <a:cxnLst/>
            <a:rect l="l" t="t" r="r" b="b"/>
            <a:pathLst>
              <a:path w="2330304" h="1233055">
                <a:moveTo>
                  <a:pt x="0" y="1233055"/>
                </a:moveTo>
                <a:cubicBezTo>
                  <a:pt x="839354" y="1107209"/>
                  <a:pt x="1678709" y="981364"/>
                  <a:pt x="1745672" y="831273"/>
                </a:cubicBezTo>
                <a:cubicBezTo>
                  <a:pt x="1812636" y="681182"/>
                  <a:pt x="325581" y="464127"/>
                  <a:pt x="401781" y="332509"/>
                </a:cubicBezTo>
                <a:cubicBezTo>
                  <a:pt x="477981" y="200891"/>
                  <a:pt x="1904999" y="83128"/>
                  <a:pt x="2202872" y="41564"/>
                </a:cubicBezTo>
                <a:cubicBezTo>
                  <a:pt x="2500745" y="0"/>
                  <a:pt x="2182091" y="90055"/>
                  <a:pt x="2189018" y="83128"/>
                </a:cubicBezTo>
                <a:cubicBezTo>
                  <a:pt x="2195945" y="76201"/>
                  <a:pt x="2220190" y="38100"/>
                  <a:pt x="2244436" y="0"/>
                </a:cubicBezTo>
              </a:path>
            </a:pathLst>
          </a:custGeom>
          <a:noFill/>
          <a:ln w="9360">
            <a:solidFill>
              <a:srgbClr val="2947A9"/>
            </a:solidFill>
            <a:roun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E50547BD-601B-46FC-BD83-C1F11FA5102C}" type="slidenum">
              <a:rPr lang="fr-FR" sz="1600" b="1" strike="noStrike" spc="-1">
                <a:solidFill>
                  <a:srgbClr val="FFFFFF"/>
                </a:solidFill>
                <a:latin typeface="Arial"/>
              </a:rPr>
              <a:t>27</a:t>
            </a:fld>
            <a:endParaRPr lang="fr-FR" sz="1600" b="0" strike="noStrike" spc="-1">
              <a:latin typeface="Arial"/>
            </a:endParaRPr>
          </a:p>
        </p:txBody>
      </p:sp>
      <p:sp>
        <p:nvSpPr>
          <p:cNvPr id="751"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52" name="Rectangle 2"/>
          <p:cNvSpPr/>
          <p:nvPr/>
        </p:nvSpPr>
        <p:spPr>
          <a:xfrm>
            <a:off x="2063880" y="979560"/>
            <a:ext cx="8064000" cy="9648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gn="ctr">
              <a:lnSpc>
                <a:spcPct val="85000"/>
              </a:lnSpc>
              <a:buNone/>
              <a:tabLst>
                <a:tab pos="0" algn="l"/>
              </a:tabLst>
            </a:pPr>
            <a:r>
              <a:rPr lang="fr-FR" sz="2200" b="1" strike="noStrike" spc="-1">
                <a:solidFill>
                  <a:srgbClr val="2947A9"/>
                </a:solidFill>
                <a:latin typeface="Arial"/>
              </a:rPr>
              <a:t>Petit résumé en 5 points clés</a:t>
            </a:r>
            <a:endParaRPr lang="fr-FR" sz="2200" b="0" strike="noStrike" spc="-1">
              <a:latin typeface="Arial"/>
            </a:endParaRPr>
          </a:p>
        </p:txBody>
      </p:sp>
      <p:sp>
        <p:nvSpPr>
          <p:cNvPr id="753" name="ZoneTexte 12"/>
          <p:cNvSpPr/>
          <p:nvPr/>
        </p:nvSpPr>
        <p:spPr>
          <a:xfrm>
            <a:off x="879480" y="1944720"/>
            <a:ext cx="9978840" cy="39600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just">
              <a:lnSpc>
                <a:spcPct val="100000"/>
              </a:lnSpc>
              <a:spcBef>
                <a:spcPts val="51"/>
              </a:spcBef>
              <a:spcAft>
                <a:spcPts val="51"/>
              </a:spcAft>
              <a:buNone/>
            </a:pPr>
            <a:r>
              <a:rPr lang="fr-FR" sz="2000" b="1" strike="noStrike" spc="-1">
                <a:solidFill>
                  <a:srgbClr val="000000"/>
                </a:solidFill>
                <a:latin typeface="Calibri"/>
                <a:ea typeface="Microsoft YaHei"/>
              </a:rPr>
              <a:t>2. La visite médicale de pré reprise peut désormais être organisée à partir d’un mois d’arrêt</a:t>
            </a:r>
            <a:endParaRPr lang="fr-FR" sz="2000" b="0" strike="noStrike" spc="-1">
              <a:latin typeface="Arial"/>
            </a:endParaRPr>
          </a:p>
        </p:txBody>
      </p:sp>
      <p:pic>
        <p:nvPicPr>
          <p:cNvPr id="754" name="Picture 1" descr="Une image contenant texte, capture d’écran, Police, logo&#10;&#10;Description générée automatiquement"/>
          <p:cNvPicPr/>
          <p:nvPr/>
        </p:nvPicPr>
        <p:blipFill>
          <a:blip r:embed="rId3"/>
          <a:stretch/>
        </p:blipFill>
        <p:spPr>
          <a:xfrm>
            <a:off x="1685520" y="2579040"/>
            <a:ext cx="8820720" cy="348588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FD9B5C52-D68B-478E-ACF0-2901BC59FA41}" type="slidenum">
              <a:rPr lang="fr-FR" sz="1600" b="1" strike="noStrike" spc="-1">
                <a:solidFill>
                  <a:srgbClr val="FFFFFF"/>
                </a:solidFill>
                <a:latin typeface="Arial"/>
              </a:rPr>
              <a:t>28</a:t>
            </a:fld>
            <a:endParaRPr lang="fr-FR" sz="1600" b="0" strike="noStrike" spc="-1">
              <a:latin typeface="Arial"/>
            </a:endParaRPr>
          </a:p>
        </p:txBody>
      </p:sp>
      <p:sp>
        <p:nvSpPr>
          <p:cNvPr id="756"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57" name="Rectangle 2"/>
          <p:cNvSpPr/>
          <p:nvPr/>
        </p:nvSpPr>
        <p:spPr>
          <a:xfrm>
            <a:off x="2063880" y="979560"/>
            <a:ext cx="8064000" cy="9648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gn="ctr">
              <a:lnSpc>
                <a:spcPct val="85000"/>
              </a:lnSpc>
              <a:buNone/>
              <a:tabLst>
                <a:tab pos="0" algn="l"/>
              </a:tabLst>
            </a:pPr>
            <a:r>
              <a:rPr lang="fr-FR" sz="2200" b="1" u="sng" strike="noStrike" spc="-1">
                <a:solidFill>
                  <a:srgbClr val="2947A9"/>
                </a:solidFill>
                <a:uFillTx/>
                <a:latin typeface="Arial"/>
              </a:rPr>
              <a:t>Petit résumé en 5 points clés</a:t>
            </a:r>
            <a:endParaRPr lang="fr-FR" sz="2200" b="0" strike="noStrike" spc="-1">
              <a:latin typeface="Arial"/>
            </a:endParaRPr>
          </a:p>
        </p:txBody>
      </p:sp>
      <p:sp>
        <p:nvSpPr>
          <p:cNvPr id="758" name="ZoneTexte 5"/>
          <p:cNvSpPr/>
          <p:nvPr/>
        </p:nvSpPr>
        <p:spPr>
          <a:xfrm>
            <a:off x="879480" y="1944720"/>
            <a:ext cx="9978840" cy="7009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just">
              <a:lnSpc>
                <a:spcPct val="100000"/>
              </a:lnSpc>
              <a:spcBef>
                <a:spcPts val="51"/>
              </a:spcBef>
              <a:spcAft>
                <a:spcPts val="51"/>
              </a:spcAft>
              <a:buNone/>
            </a:pPr>
            <a:r>
              <a:rPr lang="fr-FR" sz="2000" b="1" strike="noStrike" spc="-1">
                <a:solidFill>
                  <a:srgbClr val="000000"/>
                </a:solidFill>
                <a:latin typeface="Calibri"/>
                <a:ea typeface="Microsoft YaHei"/>
              </a:rPr>
              <a:t>3. Un essai encadré de 14 jours renouvelable une fois pourra être réalisé pendant l’arrêt de travail, pour vérifier la compatibilité de l’état de santé avec un poste de travail</a:t>
            </a:r>
            <a:endParaRPr lang="fr-FR" sz="2000" b="0" strike="noStrike" spc="-1">
              <a:latin typeface="Arial"/>
            </a:endParaRPr>
          </a:p>
        </p:txBody>
      </p:sp>
      <p:pic>
        <p:nvPicPr>
          <p:cNvPr id="759" name="Picture 3" descr="Une image contenant clipart, Graphique, dessin humoristique, graphisme&#10;&#10;Description générée automatiquement"/>
          <p:cNvPicPr/>
          <p:nvPr/>
        </p:nvPicPr>
        <p:blipFill>
          <a:blip r:embed="rId3"/>
          <a:srcRect l="4198" t="5946" r="6502"/>
          <a:stretch/>
        </p:blipFill>
        <p:spPr>
          <a:xfrm>
            <a:off x="946080" y="3066840"/>
            <a:ext cx="2777760" cy="1992960"/>
          </a:xfrm>
          <a:prstGeom prst="rect">
            <a:avLst/>
          </a:prstGeom>
          <a:ln w="0">
            <a:noFill/>
          </a:ln>
        </p:spPr>
      </p:pic>
      <p:sp>
        <p:nvSpPr>
          <p:cNvPr id="760" name="Rectangle 7"/>
          <p:cNvSpPr/>
          <p:nvPr/>
        </p:nvSpPr>
        <p:spPr>
          <a:xfrm>
            <a:off x="4121640" y="2982240"/>
            <a:ext cx="6317280" cy="2938680"/>
          </a:xfrm>
          <a:prstGeom prst="rect">
            <a:avLst/>
          </a:prstGeom>
          <a:noFill/>
          <a:ln w="9360">
            <a:noFill/>
          </a:ln>
        </p:spPr>
        <p:style>
          <a:lnRef idx="0">
            <a:scrgbClr r="0" g="0" b="0"/>
          </a:lnRef>
          <a:fillRef idx="0">
            <a:scrgbClr r="0" g="0" b="0"/>
          </a:fillRef>
          <a:effectRef idx="0">
            <a:scrgbClr r="0" g="0" b="0"/>
          </a:effectRef>
          <a:fontRef idx="minor"/>
        </p:style>
        <p:txBody>
          <a:bodyPr lIns="90000" tIns="46800" rIns="90000" bIns="46800" anchor="t">
            <a:spAutoFit/>
          </a:bodyPr>
          <a:lstStyle/>
          <a:p>
            <a:pPr marL="285840" indent="-285840">
              <a:lnSpc>
                <a:spcPct val="100000"/>
              </a:lnSpc>
              <a:spcBef>
                <a:spcPts val="663"/>
              </a:spcBef>
              <a:buClr>
                <a:srgbClr val="2947A9"/>
              </a:buClr>
              <a:buFont typeface="Wingdings" charset="2"/>
              <a:buChar char=""/>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1600" b="0" strike="noStrike" spc="-1">
                <a:solidFill>
                  <a:srgbClr val="000000"/>
                </a:solidFill>
                <a:latin typeface="Arial"/>
                <a:ea typeface="Microsoft YaHei"/>
              </a:rPr>
              <a:t>Permet au bénéficiaire qui le demande (salarié, intérimaire, apprenti ou stagiaire de la formation professionnelle) d’évaluer, pendant l’arrêt de travail la compatibilité d’un poste de travail avec son état de santé, au sein de son entreprise ou d’une autre entreprise.</a:t>
            </a:r>
            <a:endParaRPr lang="fr-FR" sz="1600" b="0" strike="noStrike" spc="-1">
              <a:latin typeface="Arial"/>
            </a:endParaRPr>
          </a:p>
          <a:p>
            <a:pPr>
              <a:lnSpc>
                <a:spcPct val="100000"/>
              </a:lnSpc>
              <a:spcBef>
                <a:spcPts val="663"/>
              </a:spcBef>
              <a:buNone/>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endParaRPr lang="fr-FR" sz="1600" b="0" strike="noStrike" spc="-1">
              <a:latin typeface="Arial"/>
            </a:endParaRPr>
          </a:p>
          <a:p>
            <a:pPr marL="285840" indent="-285840">
              <a:lnSpc>
                <a:spcPct val="100000"/>
              </a:lnSpc>
              <a:spcBef>
                <a:spcPts val="663"/>
              </a:spcBef>
              <a:buClr>
                <a:srgbClr val="2947A9"/>
              </a:buClr>
              <a:buFont typeface="Wingdings" charset="2"/>
              <a:buChar char=""/>
              <a:tabLst>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1600" b="0" strike="noStrike" spc="-1">
                <a:solidFill>
                  <a:srgbClr val="000000"/>
                </a:solidFill>
                <a:latin typeface="Arial"/>
                <a:ea typeface="Microsoft YaHei"/>
              </a:rPr>
              <a:t>La durée 14 jours ouvrables, renouvelable dans la limite d’un total de 28 jours. Le versement des indemnités journalières est maintenu pendant cette période. À l’issue, un bilan de l’essai est réalisé par le tuteur et communiqué au médecin du travail de l’employeur</a:t>
            </a:r>
            <a:endParaRPr lang="fr-FR"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312756FB-D731-44E0-8B5F-8766460D12C9}" type="slidenum">
              <a:rPr lang="fr-FR" sz="1600" b="1" strike="noStrike" spc="-1">
                <a:solidFill>
                  <a:srgbClr val="FFFFFF"/>
                </a:solidFill>
                <a:latin typeface="Arial"/>
              </a:rPr>
              <a:t>29</a:t>
            </a:fld>
            <a:endParaRPr lang="fr-FR" sz="1600" b="0" strike="noStrike" spc="-1">
              <a:latin typeface="Arial"/>
            </a:endParaRPr>
          </a:p>
        </p:txBody>
      </p:sp>
      <p:sp>
        <p:nvSpPr>
          <p:cNvPr id="762"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63" name="Rectangle 2"/>
          <p:cNvSpPr/>
          <p:nvPr/>
        </p:nvSpPr>
        <p:spPr>
          <a:xfrm>
            <a:off x="2063880" y="979560"/>
            <a:ext cx="8064000" cy="9648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gn="ctr">
              <a:lnSpc>
                <a:spcPct val="85000"/>
              </a:lnSpc>
              <a:buNone/>
              <a:tabLst>
                <a:tab pos="0" algn="l"/>
              </a:tabLst>
            </a:pPr>
            <a:r>
              <a:rPr lang="fr-FR" sz="2200" b="1" strike="noStrike" spc="-1">
                <a:solidFill>
                  <a:srgbClr val="2947A9"/>
                </a:solidFill>
                <a:latin typeface="Arial"/>
              </a:rPr>
              <a:t>Petit résumé en 5 points clés</a:t>
            </a:r>
            <a:endParaRPr lang="fr-FR" sz="2200" b="0" strike="noStrike" spc="-1">
              <a:latin typeface="Arial"/>
            </a:endParaRPr>
          </a:p>
        </p:txBody>
      </p:sp>
      <p:sp>
        <p:nvSpPr>
          <p:cNvPr id="764" name="ZoneTexte 6"/>
          <p:cNvSpPr/>
          <p:nvPr/>
        </p:nvSpPr>
        <p:spPr>
          <a:xfrm>
            <a:off x="879480" y="1944720"/>
            <a:ext cx="9978840" cy="71388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tabLst>
                <a:tab pos="0" algn="l"/>
              </a:tabLst>
            </a:pPr>
            <a:r>
              <a:rPr lang="fr-FR" sz="2000" b="1" strike="noStrike" spc="-1">
                <a:solidFill>
                  <a:srgbClr val="000000"/>
                </a:solidFill>
                <a:latin typeface="Calibri"/>
                <a:ea typeface="Microsoft YaHei"/>
              </a:rPr>
              <a:t>4. </a:t>
            </a:r>
            <a:r>
              <a:rPr lang="en-US" sz="2000" b="1" strike="noStrike" spc="-1">
                <a:solidFill>
                  <a:srgbClr val="000000"/>
                </a:solidFill>
                <a:latin typeface="Calibri"/>
                <a:ea typeface="Microsoft YaHei"/>
              </a:rPr>
              <a:t>Une visite médicale de mi-carrière est organisée à l’âge de 45 ans</a:t>
            </a:r>
            <a:endParaRPr lang="fr-FR" sz="2000" b="0" strike="noStrike" spc="-1">
              <a:latin typeface="Arial"/>
            </a:endParaRPr>
          </a:p>
          <a:p>
            <a:pPr algn="just">
              <a:lnSpc>
                <a:spcPct val="100000"/>
              </a:lnSpc>
              <a:spcBef>
                <a:spcPts val="51"/>
              </a:spcBef>
              <a:spcAft>
                <a:spcPts val="51"/>
              </a:spcAft>
              <a:buNone/>
              <a:tabLst>
                <a:tab pos="0" algn="l"/>
              </a:tabLst>
            </a:pPr>
            <a:endParaRPr lang="fr-FR" sz="2000" b="0" strike="noStrike" spc="-1">
              <a:latin typeface="Arial"/>
            </a:endParaRPr>
          </a:p>
        </p:txBody>
      </p:sp>
      <p:pic>
        <p:nvPicPr>
          <p:cNvPr id="765" name="Picture 1" descr="Une image contenant texte, Appareils électroniques, capture d’écran, Police&#10;&#10;Description générée automatiquement"/>
          <p:cNvPicPr/>
          <p:nvPr/>
        </p:nvPicPr>
        <p:blipFill>
          <a:blip r:embed="rId3"/>
          <a:srcRect l="596" t="7107" r="726"/>
          <a:stretch/>
        </p:blipFill>
        <p:spPr>
          <a:xfrm>
            <a:off x="2467080" y="2505240"/>
            <a:ext cx="7248240" cy="367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 name="Image 13"/>
          <p:cNvPicPr/>
          <p:nvPr/>
        </p:nvPicPr>
        <p:blipFill>
          <a:blip r:embed="rId3"/>
          <a:stretch/>
        </p:blipFill>
        <p:spPr>
          <a:xfrm>
            <a:off x="1122840" y="4320000"/>
            <a:ext cx="317160" cy="317160"/>
          </a:xfrm>
          <a:prstGeom prst="rect">
            <a:avLst/>
          </a:prstGeom>
          <a:ln w="0">
            <a:noFill/>
          </a:ln>
        </p:spPr>
      </p:pic>
      <p:sp>
        <p:nvSpPr>
          <p:cNvPr id="545" name="ZoneTexte 22"/>
          <p:cNvSpPr/>
          <p:nvPr/>
        </p:nvSpPr>
        <p:spPr>
          <a:xfrm>
            <a:off x="1807200" y="4320000"/>
            <a:ext cx="1007280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600" b="0" i="1" strike="noStrike" spc="-1">
                <a:solidFill>
                  <a:srgbClr val="000000"/>
                </a:solidFill>
                <a:latin typeface="Arial"/>
              </a:rPr>
              <a:t>  Mise en application le 31 mars 22, décret publié au JO le 17 mars 22</a:t>
            </a:r>
            <a:endParaRPr lang="fr-FR" sz="1600" b="0" strike="noStrike" spc="-1">
              <a:latin typeface="Arial"/>
            </a:endParaRPr>
          </a:p>
        </p:txBody>
      </p:sp>
      <p:sp>
        <p:nvSpPr>
          <p:cNvPr id="546" name="PlaceHolder 1"/>
          <p:cNvSpPr>
            <a:spLocks noGrp="1"/>
          </p:cNvSpPr>
          <p:nvPr>
            <p:ph type="sldNum" idx="5"/>
          </p:nvPr>
        </p:nvSpPr>
        <p:spPr>
          <a:xfrm>
            <a:off x="11292840" y="64213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CBEEAB8C-39A0-4AA5-8AFA-2258A578515F}" type="slidenum">
              <a:rPr lang="fr-FR" sz="1600" b="1" strike="noStrike" spc="-1">
                <a:solidFill>
                  <a:srgbClr val="FFFFFF"/>
                </a:solidFill>
                <a:latin typeface="Arial"/>
              </a:rPr>
              <a:t>3</a:t>
            </a:fld>
            <a:endParaRPr lang="fr-FR" sz="1600" b="0" strike="noStrike" spc="-1">
              <a:latin typeface="Times New Roman"/>
            </a:endParaRPr>
          </a:p>
        </p:txBody>
      </p:sp>
      <p:pic>
        <p:nvPicPr>
          <p:cNvPr id="547" name="Image 24" descr="Une image contenant verre à main, verres, rouge&#10;&#10;Description générée automatiquement"/>
          <p:cNvPicPr/>
          <p:nvPr/>
        </p:nvPicPr>
        <p:blipFill>
          <a:blip r:embed="rId4"/>
          <a:stretch/>
        </p:blipFill>
        <p:spPr>
          <a:xfrm>
            <a:off x="2109600" y="2090160"/>
            <a:ext cx="4036680" cy="1346760"/>
          </a:xfrm>
          <a:prstGeom prst="rect">
            <a:avLst/>
          </a:prstGeom>
          <a:ln w="0">
            <a:noFill/>
          </a:ln>
        </p:spPr>
      </p:pic>
      <p:pic>
        <p:nvPicPr>
          <p:cNvPr id="548" name="Image 25" descr="Une image contenant texte, capture d’écran, signe, Police&#10;&#10;Description générée automatiquement"/>
          <p:cNvPicPr/>
          <p:nvPr/>
        </p:nvPicPr>
        <p:blipFill>
          <a:blip r:embed="rId5"/>
          <a:srcRect l="-317" b="5343"/>
          <a:stretch/>
        </p:blipFill>
        <p:spPr>
          <a:xfrm>
            <a:off x="6896160" y="2375640"/>
            <a:ext cx="2906640" cy="1061280"/>
          </a:xfrm>
          <a:prstGeom prst="rect">
            <a:avLst/>
          </a:prstGeom>
          <a:ln w="0">
            <a:noFill/>
          </a:ln>
        </p:spPr>
      </p:pic>
      <p:sp>
        <p:nvSpPr>
          <p:cNvPr id="549" name="Text Box 3"/>
          <p:cNvSpPr/>
          <p:nvPr/>
        </p:nvSpPr>
        <p:spPr>
          <a:xfrm>
            <a:off x="2569320" y="1239480"/>
            <a:ext cx="6754680" cy="3981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buNone/>
              <a:tabLst>
                <a:tab pos="0" algn="l"/>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2000" b="1" strike="noStrike" spc="-1">
                <a:solidFill>
                  <a:srgbClr val="2947A9"/>
                </a:solidFill>
                <a:latin typeface="Arial"/>
                <a:ea typeface="Microsoft YaHei"/>
              </a:rPr>
              <a:t>L’entreprise a des obligations</a:t>
            </a:r>
            <a:endParaRPr lang="fr-FR" sz="2000" b="0" strike="noStrike" spc="-1">
              <a:latin typeface="Arial"/>
            </a:endParaRPr>
          </a:p>
        </p:txBody>
      </p:sp>
      <p:pic>
        <p:nvPicPr>
          <p:cNvPr id="550" name="Image 1"/>
          <p:cNvPicPr/>
          <p:nvPr/>
        </p:nvPicPr>
        <p:blipFill>
          <a:blip r:embed="rId6"/>
          <a:stretch/>
        </p:blipFill>
        <p:spPr>
          <a:xfrm>
            <a:off x="1566000" y="1260000"/>
            <a:ext cx="8514000" cy="5403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DDB55C1A-5B94-464E-B40F-A16364984EBA}" type="slidenum">
              <a:rPr lang="fr-FR" sz="1600" b="1" strike="noStrike" spc="-1">
                <a:solidFill>
                  <a:srgbClr val="FFFFFF"/>
                </a:solidFill>
                <a:latin typeface="Arial"/>
              </a:rPr>
              <a:t>30</a:t>
            </a:fld>
            <a:endParaRPr lang="fr-FR" sz="1600" b="0" strike="noStrike" spc="-1">
              <a:latin typeface="Arial"/>
            </a:endParaRPr>
          </a:p>
        </p:txBody>
      </p:sp>
      <p:sp>
        <p:nvSpPr>
          <p:cNvPr id="767"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68" name="Rectangle 2"/>
          <p:cNvSpPr/>
          <p:nvPr/>
        </p:nvSpPr>
        <p:spPr>
          <a:xfrm>
            <a:off x="1481400" y="1055520"/>
            <a:ext cx="9228600" cy="9648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gn="ctr">
              <a:lnSpc>
                <a:spcPct val="85000"/>
              </a:lnSpc>
              <a:buNone/>
              <a:tabLst>
                <a:tab pos="0" algn="l"/>
              </a:tabLst>
            </a:pPr>
            <a:r>
              <a:rPr lang="fr-FR" sz="2200" b="1" strike="noStrike" spc="-1">
                <a:solidFill>
                  <a:srgbClr val="2947A9"/>
                </a:solidFill>
                <a:latin typeface="Arial"/>
              </a:rPr>
              <a:t>CPRE : Convention de rééducation professionnelle en entreprise</a:t>
            </a:r>
            <a:endParaRPr lang="fr-FR" sz="2200" b="0" strike="noStrike" spc="-1">
              <a:latin typeface="Arial"/>
            </a:endParaRPr>
          </a:p>
        </p:txBody>
      </p:sp>
      <p:pic>
        <p:nvPicPr>
          <p:cNvPr id="769" name="Picture 1" descr="Une image contenant texte, capture d’écran, Police&#10;&#10;Description générée automatiquement"/>
          <p:cNvPicPr/>
          <p:nvPr/>
        </p:nvPicPr>
        <p:blipFill>
          <a:blip r:embed="rId3"/>
          <a:stretch/>
        </p:blipFill>
        <p:spPr>
          <a:xfrm>
            <a:off x="2011320" y="1893600"/>
            <a:ext cx="8168760" cy="44330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B052288E-49E5-4598-845E-6217389E5E92}" type="slidenum">
              <a:rPr lang="fr-FR" sz="1600" b="1" strike="noStrike" spc="-1">
                <a:solidFill>
                  <a:srgbClr val="FFFFFF"/>
                </a:solidFill>
                <a:latin typeface="Arial"/>
              </a:rPr>
              <a:t>31</a:t>
            </a:fld>
            <a:endParaRPr lang="fr-FR" sz="1600" b="0" strike="noStrike" spc="-1">
              <a:latin typeface="Arial"/>
            </a:endParaRPr>
          </a:p>
        </p:txBody>
      </p:sp>
      <p:sp>
        <p:nvSpPr>
          <p:cNvPr id="771"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72" name="Rectangle 2"/>
          <p:cNvSpPr/>
          <p:nvPr/>
        </p:nvSpPr>
        <p:spPr>
          <a:xfrm>
            <a:off x="1481400" y="1231920"/>
            <a:ext cx="9228600" cy="964800"/>
          </a:xfrm>
          <a:prstGeom prst="rect">
            <a:avLst/>
          </a:prstGeom>
          <a:noFill/>
          <a:ln w="0">
            <a:noFill/>
          </a:ln>
        </p:spPr>
        <p:style>
          <a:lnRef idx="0">
            <a:scrgbClr r="0" g="0" b="0"/>
          </a:lnRef>
          <a:fillRef idx="0">
            <a:scrgbClr r="0" g="0" b="0"/>
          </a:fillRef>
          <a:effectRef idx="0">
            <a:scrgbClr r="0" g="0" b="0"/>
          </a:effectRef>
          <a:fontRef idx="minor"/>
        </p:style>
        <p:txBody>
          <a:bodyPr lIns="0" tIns="0" rIns="0" bIns="0" numCol="1" spcCol="0" anchor="ctr">
            <a:noAutofit/>
          </a:bodyPr>
          <a:lstStyle/>
          <a:p>
            <a:pPr algn="ctr">
              <a:lnSpc>
                <a:spcPct val="100000"/>
              </a:lnSpc>
              <a:spcBef>
                <a:spcPts val="51"/>
              </a:spcBef>
              <a:spcAft>
                <a:spcPts val="51"/>
              </a:spcAft>
              <a:buNone/>
              <a:tabLst>
                <a:tab pos="0" algn="l"/>
              </a:tabLst>
            </a:pPr>
            <a:r>
              <a:rPr lang="fr-FR" sz="2800" b="1" strike="noStrike" spc="-1">
                <a:solidFill>
                  <a:srgbClr val="2947A9"/>
                </a:solidFill>
                <a:latin typeface="Calibri"/>
                <a:ea typeface="Microsoft YaHei"/>
              </a:rPr>
              <a:t>Cellule pluri disciplinaire pour le maintien en emploi (CPME) : </a:t>
            </a:r>
            <a:br>
              <a:rPr sz="2800"/>
            </a:br>
            <a:r>
              <a:rPr lang="fr-FR" sz="2800" b="1" strike="noStrike" spc="-1">
                <a:solidFill>
                  <a:srgbClr val="2947A9"/>
                </a:solidFill>
                <a:latin typeface="Calibri"/>
                <a:ea typeface="Microsoft YaHei"/>
              </a:rPr>
              <a:t>un dispositif d’accompagnement MSA </a:t>
            </a:r>
            <a:endParaRPr lang="fr-FR" sz="2800" b="0" strike="noStrike" spc="-1">
              <a:latin typeface="Arial"/>
            </a:endParaRPr>
          </a:p>
        </p:txBody>
      </p:sp>
      <p:pic>
        <p:nvPicPr>
          <p:cNvPr id="773" name="Picture 3" descr="Une image contenant violet, Graphique, violette, Lilas&#10;&#10;Description générée automatiquement"/>
          <p:cNvPicPr/>
          <p:nvPr/>
        </p:nvPicPr>
        <p:blipFill>
          <a:blip r:embed="rId3"/>
          <a:srcRect b="1988"/>
          <a:stretch/>
        </p:blipFill>
        <p:spPr>
          <a:xfrm>
            <a:off x="3589560" y="2790720"/>
            <a:ext cx="5012640" cy="3011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985A6EB8-150E-4148-B820-8905BE5B8C90}" type="slidenum">
              <a:rPr lang="fr-FR" sz="1600" b="1" strike="noStrike" spc="-1">
                <a:solidFill>
                  <a:srgbClr val="FFFFFF"/>
                </a:solidFill>
                <a:latin typeface="Arial"/>
              </a:rPr>
              <a:t>32</a:t>
            </a:fld>
            <a:endParaRPr lang="fr-FR" sz="1600" b="0" strike="noStrike" spc="-1">
              <a:latin typeface="Arial"/>
            </a:endParaRPr>
          </a:p>
        </p:txBody>
      </p:sp>
      <p:sp>
        <p:nvSpPr>
          <p:cNvPr id="775" name="ZoneTexte 4"/>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MAINTIEN EN EMPLOI</a:t>
            </a:r>
            <a:endParaRPr lang="fr-FR" sz="2500" b="0" strike="noStrike" spc="-1">
              <a:latin typeface="Arial"/>
            </a:endParaRPr>
          </a:p>
        </p:txBody>
      </p:sp>
      <p:sp>
        <p:nvSpPr>
          <p:cNvPr id="776" name="ZoneTexte 5"/>
          <p:cNvSpPr/>
          <p:nvPr/>
        </p:nvSpPr>
        <p:spPr>
          <a:xfrm>
            <a:off x="928080" y="2718000"/>
            <a:ext cx="10335240" cy="140652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gn="ctr">
              <a:lnSpc>
                <a:spcPct val="90000"/>
              </a:lnSpc>
              <a:buNone/>
            </a:pPr>
            <a:r>
              <a:rPr lang="fr-FR" sz="3200" b="0" strike="noStrike" spc="-1">
                <a:solidFill>
                  <a:srgbClr val="2947A9"/>
                </a:solidFill>
                <a:latin typeface="Arial"/>
                <a:ea typeface="Calibri"/>
              </a:rPr>
              <a:t>Une entreprise qui vise la </a:t>
            </a:r>
            <a:r>
              <a:rPr lang="fr-FR" sz="3200" b="0" strike="noStrike" spc="-1">
                <a:solidFill>
                  <a:srgbClr val="FAC227"/>
                </a:solidFill>
                <a:latin typeface="Arial"/>
                <a:ea typeface="Calibri"/>
              </a:rPr>
              <a:t>durabilité</a:t>
            </a:r>
            <a:r>
              <a:rPr lang="fr-FR" sz="3200" b="0" strike="noStrike" spc="-1">
                <a:solidFill>
                  <a:srgbClr val="2947A9"/>
                </a:solidFill>
                <a:latin typeface="Arial"/>
                <a:ea typeface="Calibri"/>
              </a:rPr>
              <a:t> doit reconnaître </a:t>
            </a:r>
            <a:endParaRPr lang="fr-FR" sz="3200" b="0" strike="noStrike" spc="-1">
              <a:latin typeface="Arial"/>
            </a:endParaRPr>
          </a:p>
          <a:p>
            <a:pPr algn="ctr">
              <a:lnSpc>
                <a:spcPct val="90000"/>
              </a:lnSpc>
              <a:buNone/>
            </a:pPr>
            <a:r>
              <a:rPr lang="fr-FR" sz="3200" b="0" strike="noStrike" spc="-1">
                <a:solidFill>
                  <a:srgbClr val="2947A9"/>
                </a:solidFill>
                <a:latin typeface="Arial"/>
                <a:ea typeface="Calibri"/>
              </a:rPr>
              <a:t>la valeur de chaque travailleur et garantir la </a:t>
            </a:r>
            <a:r>
              <a:rPr lang="fr-FR" sz="3200" b="0" strike="noStrike" spc="-1">
                <a:solidFill>
                  <a:srgbClr val="FAC227"/>
                </a:solidFill>
                <a:latin typeface="Arial"/>
                <a:ea typeface="Calibri"/>
              </a:rPr>
              <a:t>préservation de leur santé et leur bien-être</a:t>
            </a:r>
            <a:r>
              <a:rPr lang="fr-FR" sz="3200" b="0" strike="noStrike" spc="-1">
                <a:solidFill>
                  <a:srgbClr val="2947A9"/>
                </a:solidFill>
                <a:latin typeface="Arial"/>
                <a:ea typeface="Calibri"/>
              </a:rPr>
              <a:t>, à long terme.</a:t>
            </a:r>
            <a:endParaRPr lang="fr-FR" sz="3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ZoneTexte 2"/>
          <p:cNvSpPr/>
          <p:nvPr/>
        </p:nvSpPr>
        <p:spPr>
          <a:xfrm>
            <a:off x="1738800" y="2952000"/>
            <a:ext cx="611892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800" b="1" strike="noStrike" spc="-1">
                <a:solidFill>
                  <a:srgbClr val="2947A9"/>
                </a:solidFill>
                <a:latin typeface="Arial"/>
              </a:rPr>
              <a:t>FIN DE LA PRÉSENTATION,</a:t>
            </a:r>
            <a:endParaRPr lang="fr-FR" sz="2800" b="0" strike="noStrike" spc="-1">
              <a:latin typeface="Arial"/>
            </a:endParaRPr>
          </a:p>
          <a:p>
            <a:pPr algn="ctr">
              <a:lnSpc>
                <a:spcPct val="100000"/>
              </a:lnSpc>
              <a:buNone/>
            </a:pPr>
            <a:r>
              <a:rPr lang="fr-FR" sz="2800" b="0" strike="noStrike" spc="-1">
                <a:solidFill>
                  <a:srgbClr val="2947A9"/>
                </a:solidFill>
                <a:latin typeface="Arial"/>
              </a:rPr>
              <a:t>DES QUESTIONS ?</a:t>
            </a:r>
            <a:endParaRPr lang="fr-FR" sz="2800" b="0" strike="noStrike" spc="-1">
              <a:latin typeface="Arial"/>
            </a:endParaRPr>
          </a:p>
        </p:txBody>
      </p:sp>
      <p:sp>
        <p:nvSpPr>
          <p:cNvPr id="778" name="Image 3"/>
          <p:cNvSpPr/>
          <p:nvPr/>
        </p:nvSpPr>
        <p:spPr>
          <a:xfrm>
            <a:off x="7490880" y="2719800"/>
            <a:ext cx="2207520" cy="1416240"/>
          </a:xfrm>
          <a:prstGeom prst="ellipse">
            <a:avLst/>
          </a:prstGeom>
          <a:blipFill rotWithShape="0">
            <a:blip r:embed="rId2"/>
            <a:srcRect/>
            <a:stretch/>
          </a:blipFill>
          <a:ln w="0">
            <a:noFill/>
          </a:ln>
          <a:effectLst>
            <a:softEdge rad="112680"/>
          </a:effectLst>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PlaceHolder 1"/>
          <p:cNvSpPr>
            <a:spLocks noGrp="1"/>
          </p:cNvSpPr>
          <p:nvPr>
            <p:ph type="sldNum" idx="6"/>
          </p:nvPr>
        </p:nvSpPr>
        <p:spPr>
          <a:xfrm>
            <a:off x="11292840" y="64213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208D274D-C359-4429-B764-31A36A0F736A}" type="slidenum">
              <a:rPr lang="fr-FR" sz="1600" b="1" strike="noStrike" spc="-1">
                <a:solidFill>
                  <a:srgbClr val="FFFFFF"/>
                </a:solidFill>
                <a:latin typeface="Arial"/>
              </a:rPr>
              <a:t>4</a:t>
            </a:fld>
            <a:endParaRPr lang="fr-FR" sz="1600" b="0" strike="noStrike" spc="-1">
              <a:latin typeface="Times New Roman"/>
            </a:endParaRPr>
          </a:p>
        </p:txBody>
      </p:sp>
      <p:sp>
        <p:nvSpPr>
          <p:cNvPr id="552" name="ZoneTexte 23"/>
          <p:cNvSpPr/>
          <p:nvPr/>
        </p:nvSpPr>
        <p:spPr>
          <a:xfrm>
            <a:off x="2397240" y="2750040"/>
            <a:ext cx="7396920" cy="225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spcBef>
                <a:spcPts val="850"/>
              </a:spcBef>
              <a:spcAft>
                <a:spcPts val="51"/>
              </a:spcAft>
              <a:buClr>
                <a:srgbClr val="000000"/>
              </a:buClr>
              <a:buFont typeface="Arial"/>
              <a:buChar char="•"/>
            </a:pPr>
            <a:r>
              <a:rPr lang="fr-FR" sz="1600" b="1" strike="noStrike" spc="-1">
                <a:solidFill>
                  <a:srgbClr val="54A996"/>
                </a:solidFill>
                <a:latin typeface="Arial"/>
                <a:ea typeface="Microsoft YaHei"/>
              </a:rPr>
              <a:t>favoriser la prévention primaire </a:t>
            </a:r>
            <a:r>
              <a:rPr lang="fr-FR" sz="1600" b="0" strike="noStrike" spc="-1">
                <a:solidFill>
                  <a:srgbClr val="000000"/>
                </a:solidFill>
                <a:latin typeface="Arial"/>
                <a:ea typeface="Microsoft YaHei"/>
              </a:rPr>
              <a:t>et mettre l’accent sur certains risques insuffisamment pris en compte,</a:t>
            </a:r>
            <a:endParaRPr lang="fr-FR" sz="1600" b="0" strike="noStrike" spc="-1">
              <a:latin typeface="Arial"/>
            </a:endParaRPr>
          </a:p>
          <a:p>
            <a:pPr marL="285840" indent="-285840">
              <a:lnSpc>
                <a:spcPct val="100000"/>
              </a:lnSpc>
              <a:spcBef>
                <a:spcPts val="850"/>
              </a:spcBef>
              <a:spcAft>
                <a:spcPts val="51"/>
              </a:spcAft>
              <a:buClr>
                <a:srgbClr val="000000"/>
              </a:buClr>
              <a:buFont typeface="Arial,Sans-Serif"/>
              <a:buChar char="•"/>
            </a:pPr>
            <a:r>
              <a:rPr lang="fr-FR" sz="1600" b="1" strike="noStrike" spc="-1">
                <a:solidFill>
                  <a:srgbClr val="54A996"/>
                </a:solidFill>
                <a:latin typeface="Arial"/>
                <a:ea typeface="Microsoft YaHei"/>
              </a:rPr>
              <a:t>prévenir de la désinsertion professionnelle</a:t>
            </a:r>
            <a:r>
              <a:rPr lang="fr-FR" sz="1600" b="0" strike="noStrike" spc="-1">
                <a:solidFill>
                  <a:srgbClr val="000000"/>
                </a:solidFill>
                <a:latin typeface="Arial"/>
                <a:ea typeface="Microsoft YaHei"/>
              </a:rPr>
              <a:t>, </a:t>
            </a:r>
            <a:endParaRPr lang="fr-FR" sz="1600" b="0" strike="noStrike" spc="-1">
              <a:latin typeface="Arial"/>
            </a:endParaRPr>
          </a:p>
          <a:p>
            <a:pPr marL="285840" indent="-285840">
              <a:lnSpc>
                <a:spcPct val="100000"/>
              </a:lnSpc>
              <a:spcBef>
                <a:spcPts val="850"/>
              </a:spcBef>
              <a:spcAft>
                <a:spcPts val="51"/>
              </a:spcAft>
              <a:buClr>
                <a:srgbClr val="000000"/>
              </a:buClr>
              <a:buFont typeface="Arial,Sans-Serif"/>
              <a:buChar char="•"/>
            </a:pPr>
            <a:r>
              <a:rPr lang="fr-FR" sz="1600" b="0" strike="noStrike" spc="-1">
                <a:solidFill>
                  <a:srgbClr val="000000"/>
                </a:solidFill>
                <a:latin typeface="Arial"/>
                <a:ea typeface="Microsoft YaHei"/>
              </a:rPr>
              <a:t>réformes du </a:t>
            </a:r>
            <a:r>
              <a:rPr lang="fr-FR" sz="1600" b="1" strike="noStrike" spc="-1">
                <a:solidFill>
                  <a:srgbClr val="54A996"/>
                </a:solidFill>
                <a:latin typeface="Arial"/>
                <a:ea typeface="Microsoft YaHei"/>
              </a:rPr>
              <a:t>Document unique</a:t>
            </a:r>
            <a:r>
              <a:rPr lang="fr-FR" sz="1600" b="0" strike="noStrike" spc="-1">
                <a:solidFill>
                  <a:srgbClr val="54A996"/>
                </a:solidFill>
                <a:latin typeface="Arial"/>
                <a:ea typeface="Microsoft YaHei"/>
              </a:rPr>
              <a:t> </a:t>
            </a:r>
            <a:r>
              <a:rPr lang="fr-FR" sz="1600" b="0" strike="noStrike" spc="-1">
                <a:solidFill>
                  <a:srgbClr val="000000"/>
                </a:solidFill>
                <a:latin typeface="Arial"/>
                <a:ea typeface="Microsoft YaHei"/>
              </a:rPr>
              <a:t>d’évaluation des risques professionnels (DUERP), </a:t>
            </a:r>
            <a:endParaRPr lang="fr-FR" sz="1600" b="0" strike="noStrike" spc="-1">
              <a:latin typeface="Arial"/>
            </a:endParaRPr>
          </a:p>
          <a:p>
            <a:pPr marL="285840" indent="-285840">
              <a:lnSpc>
                <a:spcPct val="100000"/>
              </a:lnSpc>
              <a:spcBef>
                <a:spcPts val="850"/>
              </a:spcBef>
              <a:spcAft>
                <a:spcPts val="51"/>
              </a:spcAft>
              <a:buClr>
                <a:srgbClr val="000000"/>
              </a:buClr>
              <a:buFont typeface="Arial,Sans-Serif"/>
              <a:buChar char="•"/>
            </a:pPr>
            <a:r>
              <a:rPr lang="fr-FR" sz="1600" b="0" strike="noStrike" spc="-1">
                <a:solidFill>
                  <a:srgbClr val="000000"/>
                </a:solidFill>
                <a:latin typeface="Arial"/>
                <a:ea typeface="Microsoft YaHei"/>
              </a:rPr>
              <a:t>une réforme des </a:t>
            </a:r>
            <a:r>
              <a:rPr lang="fr-FR" sz="1600" b="1" strike="noStrike" spc="-1">
                <a:solidFill>
                  <a:srgbClr val="54A996"/>
                </a:solidFill>
                <a:latin typeface="Arial"/>
                <a:ea typeface="Microsoft YaHei"/>
              </a:rPr>
              <a:t>visites médicales</a:t>
            </a:r>
            <a:r>
              <a:rPr lang="fr-FR" sz="1600" b="0" strike="noStrike" spc="-1">
                <a:solidFill>
                  <a:srgbClr val="000000"/>
                </a:solidFill>
                <a:latin typeface="Arial"/>
                <a:ea typeface="Microsoft YaHei"/>
              </a:rPr>
              <a:t>, </a:t>
            </a:r>
            <a:endParaRPr lang="fr-FR" sz="1600" b="0" strike="noStrike" spc="-1">
              <a:latin typeface="Arial"/>
            </a:endParaRPr>
          </a:p>
          <a:p>
            <a:pPr marL="285840" indent="-285840">
              <a:lnSpc>
                <a:spcPct val="100000"/>
              </a:lnSpc>
              <a:spcBef>
                <a:spcPts val="850"/>
              </a:spcBef>
              <a:spcAft>
                <a:spcPts val="51"/>
              </a:spcAft>
              <a:buClr>
                <a:srgbClr val="000000"/>
              </a:buClr>
              <a:buFont typeface="Arial,Sans-Serif"/>
              <a:buChar char="•"/>
            </a:pPr>
            <a:r>
              <a:rPr lang="fr-FR" sz="1600" b="0" strike="noStrike" spc="-1">
                <a:solidFill>
                  <a:srgbClr val="000000"/>
                </a:solidFill>
                <a:latin typeface="Arial"/>
                <a:ea typeface="Microsoft YaHei"/>
              </a:rPr>
              <a:t>…</a:t>
            </a:r>
            <a:endParaRPr lang="fr-FR" sz="1600" b="0" strike="noStrike" spc="-1">
              <a:latin typeface="Arial"/>
            </a:endParaRPr>
          </a:p>
        </p:txBody>
      </p:sp>
      <p:sp>
        <p:nvSpPr>
          <p:cNvPr id="553" name="ZoneTexte 24"/>
          <p:cNvSpPr/>
          <p:nvPr/>
        </p:nvSpPr>
        <p:spPr>
          <a:xfrm>
            <a:off x="2397240" y="2202840"/>
            <a:ext cx="267480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200" b="1" strike="noStrike" spc="-1">
                <a:solidFill>
                  <a:srgbClr val="54A996"/>
                </a:solidFill>
                <a:latin typeface="Arial"/>
              </a:rPr>
              <a:t>Objectifs : </a:t>
            </a:r>
            <a:endParaRPr lang="fr-FR" sz="2200" b="0" strike="noStrike" spc="-1">
              <a:latin typeface="Arial"/>
            </a:endParaRPr>
          </a:p>
        </p:txBody>
      </p:sp>
      <p:sp>
        <p:nvSpPr>
          <p:cNvPr id="554" name="ZoneTexte 25"/>
          <p:cNvSpPr/>
          <p:nvPr/>
        </p:nvSpPr>
        <p:spPr>
          <a:xfrm>
            <a:off x="1973880" y="1470240"/>
            <a:ext cx="82436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400" b="1" strike="noStrike" spc="-1">
                <a:solidFill>
                  <a:srgbClr val="2947A9"/>
                </a:solidFill>
                <a:latin typeface="Arial"/>
              </a:rPr>
              <a:t>La prévention primaire au cœur de cette nouvelle loi</a:t>
            </a:r>
            <a:endParaRPr lang="fr-FR"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Rectangle 9"/>
          <p:cNvSpPr/>
          <p:nvPr/>
        </p:nvSpPr>
        <p:spPr>
          <a:xfrm>
            <a:off x="0" y="818280"/>
            <a:ext cx="12191760" cy="554508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2400" b="1" strike="noStrike" spc="-1">
                <a:solidFill>
                  <a:srgbClr val="FFFFFF"/>
                </a:solidFill>
                <a:latin typeface="Arial"/>
              </a:rPr>
              <a:t>LA PRÉVENTION DE LA DÉSINSERTION : </a:t>
            </a:r>
            <a:endParaRPr lang="fr-FR" sz="2400" b="0" strike="noStrike" spc="-1">
              <a:latin typeface="Arial"/>
            </a:endParaRPr>
          </a:p>
          <a:p>
            <a:pPr algn="ctr">
              <a:lnSpc>
                <a:spcPct val="100000"/>
              </a:lnSpc>
              <a:buNone/>
            </a:pPr>
            <a:r>
              <a:rPr lang="fr-FR" sz="2400" b="1" strike="noStrike" spc="-1">
                <a:solidFill>
                  <a:srgbClr val="FFFFFF"/>
                </a:solidFill>
                <a:latin typeface="Arial"/>
              </a:rPr>
              <a:t>POURQUOI ?</a:t>
            </a:r>
            <a:endParaRPr lang="fr-FR" sz="2400" b="0" strike="noStrike" spc="-1">
              <a:latin typeface="Arial"/>
            </a:endParaRPr>
          </a:p>
        </p:txBody>
      </p:sp>
      <p:sp>
        <p:nvSpPr>
          <p:cNvPr id="556" name="PlaceHolder 1"/>
          <p:cNvSpPr>
            <a:spLocks noGrp="1"/>
          </p:cNvSpPr>
          <p:nvPr>
            <p:ph type="sldNum" idx="7"/>
          </p:nvPr>
        </p:nvSpPr>
        <p:spPr>
          <a:xfrm>
            <a:off x="11292840" y="64213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EA0E452B-7F2C-49A3-B6EB-259EE8892B35}" type="slidenum">
              <a:rPr lang="fr-FR" sz="1600" b="1" strike="noStrike" spc="-1">
                <a:solidFill>
                  <a:srgbClr val="FFFFFF"/>
                </a:solidFill>
                <a:latin typeface="Arial"/>
              </a:rPr>
              <a:t>5</a:t>
            </a:fld>
            <a:endParaRPr lang="fr-FR" sz="16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ZoneTexte 15"/>
          <p:cNvSpPr/>
          <p:nvPr/>
        </p:nvSpPr>
        <p:spPr>
          <a:xfrm>
            <a:off x="1130760" y="175680"/>
            <a:ext cx="11061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400" b="1" strike="noStrike" spc="-1">
                <a:solidFill>
                  <a:srgbClr val="FFFFFF"/>
                </a:solidFill>
                <a:latin typeface="Arial"/>
              </a:rPr>
              <a:t>LA PRÉVENTION DE LA DÉSINSERTION</a:t>
            </a:r>
            <a:endParaRPr lang="fr-FR" sz="2400" b="0" strike="noStrike" spc="-1">
              <a:latin typeface="Arial"/>
            </a:endParaRPr>
          </a:p>
        </p:txBody>
      </p:sp>
      <p:sp>
        <p:nvSpPr>
          <p:cNvPr id="558" name="PlaceHolder 1"/>
          <p:cNvSpPr>
            <a:spLocks noGrp="1"/>
          </p:cNvSpPr>
          <p:nvPr>
            <p:ph type="sldNum" idx="8"/>
          </p:nvPr>
        </p:nvSpPr>
        <p:spPr>
          <a:xfrm>
            <a:off x="11292840" y="64213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00D2EAA7-38AE-4B0B-A1F7-C91328144420}" type="slidenum">
              <a:rPr lang="fr-FR" sz="1600" b="1" strike="noStrike" spc="-1">
                <a:solidFill>
                  <a:srgbClr val="FFFFFF"/>
                </a:solidFill>
                <a:latin typeface="Arial"/>
              </a:rPr>
              <a:t>6</a:t>
            </a:fld>
            <a:endParaRPr lang="fr-FR" sz="1600" b="0" strike="noStrike" spc="-1">
              <a:latin typeface="Times New Roman"/>
            </a:endParaRPr>
          </a:p>
        </p:txBody>
      </p:sp>
      <p:sp>
        <p:nvSpPr>
          <p:cNvPr id="559" name="ZoneTexte 5"/>
          <p:cNvSpPr/>
          <p:nvPr/>
        </p:nvSpPr>
        <p:spPr>
          <a:xfrm>
            <a:off x="492480" y="3794760"/>
            <a:ext cx="8319960" cy="307440"/>
          </a:xfrm>
          <a:prstGeom prst="rect">
            <a:avLst/>
          </a:prstGeom>
          <a:noFill/>
          <a:ln w="0">
            <a:noFill/>
          </a:ln>
        </p:spPr>
        <p:style>
          <a:lnRef idx="0">
            <a:scrgbClr r="0" g="0" b="0"/>
          </a:lnRef>
          <a:fillRef idx="0">
            <a:scrgbClr r="0" g="0" b="0"/>
          </a:fillRef>
          <a:effectRef idx="0">
            <a:scrgbClr r="0" g="0" b="0"/>
          </a:effectRef>
          <a:fontRef idx="minor"/>
        </p:style>
      </p:sp>
      <p:sp>
        <p:nvSpPr>
          <p:cNvPr id="560" name="Text Box 3"/>
          <p:cNvSpPr/>
          <p:nvPr/>
        </p:nvSpPr>
        <p:spPr>
          <a:xfrm>
            <a:off x="2718360" y="5603400"/>
            <a:ext cx="6754680" cy="5864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buNone/>
              <a:tabLst>
                <a:tab pos="0" algn="l"/>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1600" b="1" strike="noStrike" spc="-1">
                <a:solidFill>
                  <a:srgbClr val="7030A0"/>
                </a:solidFill>
                <a:latin typeface="Arial"/>
                <a:ea typeface="Microsoft YaHei"/>
              </a:rPr>
              <a:t>64 % des entreprises ont connu au moins un arrêt long </a:t>
            </a:r>
            <a:endParaRPr lang="fr-FR" sz="1600" b="0" strike="noStrike" spc="-1">
              <a:latin typeface="Arial"/>
            </a:endParaRPr>
          </a:p>
          <a:p>
            <a:pPr algn="ctr">
              <a:lnSpc>
                <a:spcPct val="100000"/>
              </a:lnSpc>
              <a:spcBef>
                <a:spcPts val="51"/>
              </a:spcBef>
              <a:buNone/>
              <a:tabLst>
                <a:tab pos="0" algn="l"/>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1600" b="1" strike="noStrike" spc="-1">
                <a:solidFill>
                  <a:srgbClr val="7030A0"/>
                </a:solidFill>
                <a:latin typeface="Arial"/>
                <a:ea typeface="Microsoft YaHei"/>
              </a:rPr>
              <a:t>au cours des 12 derniers mois (2022)</a:t>
            </a:r>
            <a:endParaRPr lang="fr-FR" sz="1600" b="0" strike="noStrike" spc="-1">
              <a:latin typeface="Arial"/>
            </a:endParaRPr>
          </a:p>
        </p:txBody>
      </p:sp>
      <p:sp>
        <p:nvSpPr>
          <p:cNvPr id="561" name="Text Box 3"/>
          <p:cNvSpPr/>
          <p:nvPr/>
        </p:nvSpPr>
        <p:spPr>
          <a:xfrm>
            <a:off x="2588400" y="1029600"/>
            <a:ext cx="6754680" cy="3981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lnSpc>
                <a:spcPct val="100000"/>
              </a:lnSpc>
              <a:spcBef>
                <a:spcPts val="51"/>
              </a:spcBef>
              <a:buNone/>
              <a:tabLst>
                <a:tab pos="0" algn="l"/>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2000" b="1" strike="noStrike" spc="-1">
                <a:solidFill>
                  <a:srgbClr val="2947A9"/>
                </a:solidFill>
                <a:latin typeface="Arial"/>
                <a:ea typeface="Microsoft YaHei"/>
              </a:rPr>
              <a:t>L’absentéisme : un prix et un coût</a:t>
            </a:r>
            <a:endParaRPr lang="fr-FR" sz="2000" b="0" strike="noStrike" spc="-1">
              <a:latin typeface="Arial"/>
            </a:endParaRPr>
          </a:p>
        </p:txBody>
      </p:sp>
      <p:pic>
        <p:nvPicPr>
          <p:cNvPr id="562" name="Image 561"/>
          <p:cNvPicPr/>
          <p:nvPr/>
        </p:nvPicPr>
        <p:blipFill>
          <a:blip r:embed="rId3"/>
          <a:stretch/>
        </p:blipFill>
        <p:spPr>
          <a:xfrm>
            <a:off x="1260000" y="1080000"/>
            <a:ext cx="9360000" cy="4320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 name="PlaceHolder 1"/>
          <p:cNvSpPr>
            <a:spLocks noGrp="1"/>
          </p:cNvSpPr>
          <p:nvPr>
            <p:ph type="sldNum" idx="9"/>
          </p:nvPr>
        </p:nvSpPr>
        <p:spPr>
          <a:xfrm>
            <a:off x="11292840" y="64213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5CC8D4C7-A4EF-4C92-BB2D-401473BD5DD5}" type="slidenum">
              <a:rPr lang="fr-FR" sz="1600" b="1" strike="noStrike" spc="-1">
                <a:solidFill>
                  <a:srgbClr val="FFFFFF"/>
                </a:solidFill>
                <a:latin typeface="Arial"/>
              </a:rPr>
              <a:t>7</a:t>
            </a:fld>
            <a:endParaRPr lang="fr-FR" sz="1600" b="0" strike="noStrike" spc="-1">
              <a:latin typeface="Times New Roman"/>
            </a:endParaRPr>
          </a:p>
        </p:txBody>
      </p:sp>
      <p:sp>
        <p:nvSpPr>
          <p:cNvPr id="564" name="ZoneTexte 5"/>
          <p:cNvSpPr/>
          <p:nvPr/>
        </p:nvSpPr>
        <p:spPr>
          <a:xfrm>
            <a:off x="492480" y="3794760"/>
            <a:ext cx="8319960" cy="307440"/>
          </a:xfrm>
          <a:prstGeom prst="rect">
            <a:avLst/>
          </a:prstGeom>
          <a:noFill/>
          <a:ln w="0">
            <a:noFill/>
          </a:ln>
        </p:spPr>
        <p:style>
          <a:lnRef idx="0">
            <a:scrgbClr r="0" g="0" b="0"/>
          </a:lnRef>
          <a:fillRef idx="0">
            <a:scrgbClr r="0" g="0" b="0"/>
          </a:fillRef>
          <a:effectRef idx="0">
            <a:scrgbClr r="0" g="0" b="0"/>
          </a:effectRef>
          <a:fontRef idx="minor"/>
        </p:style>
      </p:sp>
      <p:pic>
        <p:nvPicPr>
          <p:cNvPr id="565" name="Picture 5" descr="Une image contenant texte, Police, ligne, capture d’écran&#10;&#10;Description générée automatiquement"/>
          <p:cNvPicPr/>
          <p:nvPr/>
        </p:nvPicPr>
        <p:blipFill>
          <a:blip r:embed="rId3"/>
          <a:stretch/>
        </p:blipFill>
        <p:spPr>
          <a:xfrm>
            <a:off x="1976400" y="4920120"/>
            <a:ext cx="7743600" cy="1199880"/>
          </a:xfrm>
          <a:prstGeom prst="rect">
            <a:avLst/>
          </a:prstGeom>
          <a:ln w="0">
            <a:noFill/>
          </a:ln>
        </p:spPr>
      </p:pic>
      <p:sp>
        <p:nvSpPr>
          <p:cNvPr id="566" name="ZoneTexte 7"/>
          <p:cNvSpPr/>
          <p:nvPr/>
        </p:nvSpPr>
        <p:spPr>
          <a:xfrm>
            <a:off x="1130760" y="175680"/>
            <a:ext cx="110610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400" b="1" strike="noStrike" spc="-1">
                <a:solidFill>
                  <a:srgbClr val="FFFFFF"/>
                </a:solidFill>
                <a:latin typeface="Arial"/>
              </a:rPr>
              <a:t>LA PRÉVENTION DE LA DÉSINSERTION</a:t>
            </a:r>
            <a:endParaRPr lang="fr-FR" sz="2400" b="0" strike="noStrike" spc="-1">
              <a:latin typeface="Arial"/>
            </a:endParaRPr>
          </a:p>
        </p:txBody>
      </p:sp>
      <p:sp>
        <p:nvSpPr>
          <p:cNvPr id="567" name="Text Box 4"/>
          <p:cNvSpPr/>
          <p:nvPr/>
        </p:nvSpPr>
        <p:spPr>
          <a:xfrm>
            <a:off x="8729640" y="5852520"/>
            <a:ext cx="3022920" cy="4647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nSpc>
                <a:spcPct val="100000"/>
              </a:lnSpc>
              <a:spcBef>
                <a:spcPts val="51"/>
              </a:spcBef>
              <a:buNone/>
              <a:tabLst>
                <a:tab pos="0" algn="l"/>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1200" b="0" strike="noStrike" spc="-1">
                <a:solidFill>
                  <a:srgbClr val="000000"/>
                </a:solidFill>
                <a:latin typeface="Arial"/>
                <a:ea typeface="Microsoft YaHei"/>
              </a:rPr>
              <a:t>Source : Rapport Malakoff Humanis</a:t>
            </a:r>
            <a:endParaRPr lang="fr-FR" sz="1200" b="0" strike="noStrike" spc="-1">
              <a:latin typeface="Arial"/>
            </a:endParaRPr>
          </a:p>
          <a:p>
            <a:pPr>
              <a:lnSpc>
                <a:spcPct val="100000"/>
              </a:lnSpc>
              <a:spcBef>
                <a:spcPts val="51"/>
              </a:spcBef>
              <a:buNone/>
              <a:tabLst>
                <a:tab pos="0" algn="l"/>
                <a:tab pos="449280" algn="l"/>
                <a:tab pos="898560" algn="l"/>
                <a:tab pos="1347840" algn="l"/>
                <a:tab pos="1797120" algn="l"/>
                <a:tab pos="2246400" algn="l"/>
                <a:tab pos="2695680" algn="l"/>
                <a:tab pos="3144960" algn="l"/>
                <a:tab pos="3594240" algn="l"/>
                <a:tab pos="4043520" algn="l"/>
                <a:tab pos="4492800" algn="l"/>
                <a:tab pos="4941720" algn="l"/>
                <a:tab pos="5391000" algn="l"/>
                <a:tab pos="5840280" algn="l"/>
                <a:tab pos="6289560" algn="l"/>
                <a:tab pos="6738840" algn="l"/>
                <a:tab pos="7188120" algn="l"/>
                <a:tab pos="7637400" algn="l"/>
                <a:tab pos="8086680" algn="l"/>
                <a:tab pos="8535960" algn="l"/>
                <a:tab pos="8985240" algn="l"/>
                <a:tab pos="9434520" algn="l"/>
                <a:tab pos="9883800" algn="l"/>
                <a:tab pos="10333080" algn="l"/>
                <a:tab pos="10782360" algn="l"/>
              </a:tabLst>
            </a:pPr>
            <a:r>
              <a:rPr lang="fr-FR" sz="1200" b="0" strike="noStrike" spc="-1">
                <a:solidFill>
                  <a:srgbClr val="000000"/>
                </a:solidFill>
                <a:latin typeface="Arial"/>
                <a:ea typeface="Microsoft YaHei"/>
              </a:rPr>
              <a:t>Absentéisme 2022 et 2020</a:t>
            </a:r>
            <a:endParaRPr lang="fr-FR" sz="1200" b="0" strike="noStrike" spc="-1">
              <a:latin typeface="Arial"/>
            </a:endParaRPr>
          </a:p>
        </p:txBody>
      </p:sp>
      <p:sp>
        <p:nvSpPr>
          <p:cNvPr id="568" name="ZoneTexte 567"/>
          <p:cNvSpPr txBox="1"/>
          <p:nvPr/>
        </p:nvSpPr>
        <p:spPr>
          <a:xfrm>
            <a:off x="540000" y="4320000"/>
            <a:ext cx="5087520" cy="602280"/>
          </a:xfrm>
          <a:prstGeom prst="rect">
            <a:avLst/>
          </a:prstGeom>
          <a:noFill/>
          <a:ln w="0">
            <a:solidFill>
              <a:srgbClr val="000000"/>
            </a:solidFill>
          </a:ln>
        </p:spPr>
        <p:txBody>
          <a:bodyPr lIns="90000" tIns="45000" rIns="90000" bIns="45000" anchor="t">
            <a:noAutofit/>
          </a:bodyPr>
          <a:lstStyle/>
          <a:p>
            <a:r>
              <a:rPr lang="fr-FR" sz="1800" b="0" strike="noStrike" spc="-1">
                <a:latin typeface="Arial"/>
              </a:rPr>
              <a:t>+ 33 % D’ARRÊTS LONGS en 2020 </a:t>
            </a:r>
          </a:p>
          <a:p>
            <a:r>
              <a:rPr lang="fr-FR" sz="1800" b="0" strike="noStrike" spc="-1">
                <a:latin typeface="Arial"/>
              </a:rPr>
              <a:t>(moyenne 94 jours)</a:t>
            </a:r>
          </a:p>
        </p:txBody>
      </p:sp>
      <p:pic>
        <p:nvPicPr>
          <p:cNvPr id="569" name="Image 568"/>
          <p:cNvPicPr/>
          <p:nvPr/>
        </p:nvPicPr>
        <p:blipFill>
          <a:blip r:embed="rId4"/>
          <a:stretch/>
        </p:blipFill>
        <p:spPr>
          <a:xfrm>
            <a:off x="5940000" y="900000"/>
            <a:ext cx="5400000" cy="3060000"/>
          </a:xfrm>
          <a:prstGeom prst="rect">
            <a:avLst/>
          </a:prstGeom>
          <a:ln w="0">
            <a:noFill/>
          </a:ln>
        </p:spPr>
      </p:pic>
      <p:sp>
        <p:nvSpPr>
          <p:cNvPr id="570" name="ZoneTexte 569"/>
          <p:cNvSpPr txBox="1"/>
          <p:nvPr/>
        </p:nvSpPr>
        <p:spPr>
          <a:xfrm>
            <a:off x="7200000" y="4317840"/>
            <a:ext cx="3420000" cy="602280"/>
          </a:xfrm>
          <a:prstGeom prst="rect">
            <a:avLst/>
          </a:prstGeom>
          <a:noFill/>
          <a:ln w="0">
            <a:solidFill>
              <a:srgbClr val="000000"/>
            </a:solidFill>
          </a:ln>
        </p:spPr>
        <p:txBody>
          <a:bodyPr lIns="90000" tIns="45000" rIns="90000" bIns="45000" anchor="t">
            <a:noAutofit/>
          </a:bodyPr>
          <a:lstStyle/>
          <a:p>
            <a:r>
              <a:rPr lang="fr-FR" sz="1800" b="0" strike="noStrike" spc="-1">
                <a:latin typeface="Arial"/>
              </a:rPr>
              <a:t>Maladie, TMS et troubles psycho - Burn out</a:t>
            </a:r>
          </a:p>
        </p:txBody>
      </p:sp>
      <p:pic>
        <p:nvPicPr>
          <p:cNvPr id="571" name="Image 570"/>
          <p:cNvPicPr/>
          <p:nvPr/>
        </p:nvPicPr>
        <p:blipFill>
          <a:blip r:embed="rId5"/>
          <a:stretch/>
        </p:blipFill>
        <p:spPr>
          <a:xfrm>
            <a:off x="180000" y="900000"/>
            <a:ext cx="5760000" cy="33318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 name="Rectangle 1"/>
          <p:cNvSpPr/>
          <p:nvPr/>
        </p:nvSpPr>
        <p:spPr>
          <a:xfrm>
            <a:off x="0" y="818280"/>
            <a:ext cx="12191760" cy="5545080"/>
          </a:xfrm>
          <a:prstGeom prst="rect">
            <a:avLst/>
          </a:prstGeom>
          <a:no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buNone/>
            </a:pPr>
            <a:r>
              <a:rPr lang="fr-FR" sz="2500" b="1" strike="noStrike" spc="-1">
                <a:solidFill>
                  <a:srgbClr val="FFFFFF"/>
                </a:solidFill>
                <a:latin typeface="Arial"/>
              </a:rPr>
              <a:t>LA DÉSINSERTION PROFESSIONNELLE ?</a:t>
            </a:r>
            <a:endParaRPr lang="fr-FR" sz="2500" b="0" strike="noStrike" spc="-1">
              <a:latin typeface="Arial"/>
            </a:endParaRPr>
          </a:p>
          <a:p>
            <a:pPr algn="ctr">
              <a:lnSpc>
                <a:spcPct val="100000"/>
              </a:lnSpc>
              <a:buNone/>
            </a:pPr>
            <a:endParaRPr lang="fr-FR" sz="2500" b="0" strike="noStrike" spc="-1">
              <a:latin typeface="Arial"/>
            </a:endParaRPr>
          </a:p>
        </p:txBody>
      </p:sp>
      <p:sp>
        <p:nvSpPr>
          <p:cNvPr id="573" name="PlaceHolder 1"/>
          <p:cNvSpPr>
            <a:spLocks noGrp="1"/>
          </p:cNvSpPr>
          <p:nvPr>
            <p:ph type="sldNum" idx="10"/>
          </p:nvPr>
        </p:nvSpPr>
        <p:spPr>
          <a:xfrm>
            <a:off x="11292840" y="6421320"/>
            <a:ext cx="898920" cy="364680"/>
          </a:xfrm>
          <a:prstGeom prst="rect">
            <a:avLst/>
          </a:prstGeom>
          <a:noFill/>
          <a:ln w="0">
            <a:noFill/>
          </a:ln>
        </p:spPr>
        <p:txBody>
          <a:bodyPr anchor="ctr">
            <a:noAutofit/>
          </a:bodyPr>
          <a:lstStyle>
            <a:lvl1pPr algn="ctr">
              <a:lnSpc>
                <a:spcPct val="100000"/>
              </a:lnSpc>
              <a:buNone/>
              <a:defRPr lang="fr-FR" sz="1600" b="1" strike="noStrike" spc="-1">
                <a:solidFill>
                  <a:srgbClr val="FFFFFF"/>
                </a:solidFill>
                <a:latin typeface="Arial"/>
              </a:defRPr>
            </a:lvl1pPr>
          </a:lstStyle>
          <a:p>
            <a:pPr algn="ctr">
              <a:lnSpc>
                <a:spcPct val="100000"/>
              </a:lnSpc>
              <a:buNone/>
            </a:pPr>
            <a:fld id="{126F970F-3831-48DC-9B3C-37C24EF634A4}" type="slidenum">
              <a:rPr lang="fr-FR" sz="1600" b="1" strike="noStrike" spc="-1">
                <a:solidFill>
                  <a:srgbClr val="FFFFFF"/>
                </a:solidFill>
                <a:latin typeface="Arial"/>
              </a:rPr>
              <a:t>8</a:t>
            </a:fld>
            <a:endParaRPr lang="fr-FR" sz="1600" b="0" strike="noStrike" spc="-1">
              <a:latin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Espace réservé du numéro de diapositive 2"/>
          <p:cNvSpPr/>
          <p:nvPr/>
        </p:nvSpPr>
        <p:spPr>
          <a:xfrm>
            <a:off x="11292840" y="6421320"/>
            <a:ext cx="898920" cy="364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100000"/>
              </a:lnSpc>
              <a:buNone/>
            </a:pPr>
            <a:fld id="{A7F96E01-CD6B-4831-9FF0-BD67997F8DD2}" type="slidenum">
              <a:rPr lang="fr-FR" sz="1600" b="1" strike="noStrike" spc="-1">
                <a:solidFill>
                  <a:srgbClr val="FFFFFF"/>
                </a:solidFill>
                <a:latin typeface="Arial"/>
              </a:rPr>
              <a:t>9</a:t>
            </a:fld>
            <a:endParaRPr lang="fr-FR" sz="1600" b="0" strike="noStrike" spc="-1">
              <a:latin typeface="Arial"/>
            </a:endParaRPr>
          </a:p>
        </p:txBody>
      </p:sp>
      <p:sp>
        <p:nvSpPr>
          <p:cNvPr id="575" name="ZoneTexte 2"/>
          <p:cNvSpPr/>
          <p:nvPr/>
        </p:nvSpPr>
        <p:spPr>
          <a:xfrm>
            <a:off x="1130760" y="161640"/>
            <a:ext cx="11061000" cy="470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2500" b="1" strike="noStrike" spc="-1">
                <a:solidFill>
                  <a:srgbClr val="FFFFFF"/>
                </a:solidFill>
                <a:latin typeface="Arial"/>
              </a:rPr>
              <a:t>LA DÉSINSERTION PROFESSIONNELLE</a:t>
            </a:r>
            <a:endParaRPr lang="fr-FR" sz="2500" b="0" strike="noStrike" spc="-1">
              <a:latin typeface="Arial"/>
            </a:endParaRPr>
          </a:p>
        </p:txBody>
      </p:sp>
      <p:sp>
        <p:nvSpPr>
          <p:cNvPr id="576" name="Rectangle : coins arrondis 4"/>
          <p:cNvSpPr/>
          <p:nvPr/>
        </p:nvSpPr>
        <p:spPr>
          <a:xfrm>
            <a:off x="2088720" y="1538640"/>
            <a:ext cx="8367120" cy="891000"/>
          </a:xfrm>
          <a:prstGeom prst="roundRect">
            <a:avLst>
              <a:gd name="adj" fmla="val 16667"/>
            </a:avLst>
          </a:prstGeom>
          <a:solidFill>
            <a:srgbClr val="FF8387"/>
          </a:solidFill>
          <a:ln w="28575">
            <a:solidFill>
              <a:srgbClr val="000000"/>
            </a:solidFill>
            <a:miter/>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spcBef>
                <a:spcPts val="51"/>
              </a:spcBef>
              <a:spcAft>
                <a:spcPts val="51"/>
              </a:spcAft>
              <a:buNone/>
              <a:tabLst>
                <a:tab pos="0" algn="l"/>
              </a:tabLst>
            </a:pPr>
            <a:r>
              <a:rPr lang="fr-FR" sz="1800" b="0" strike="noStrike" spc="-1">
                <a:solidFill>
                  <a:srgbClr val="FFFFFF"/>
                </a:solidFill>
                <a:latin typeface="Arial"/>
              </a:rPr>
              <a:t>Processus qui peut concerner</a:t>
            </a:r>
            <a:r>
              <a:rPr lang="fr-FR" sz="1800" b="1" strike="noStrike" spc="-1">
                <a:solidFill>
                  <a:srgbClr val="FFFFFF"/>
                </a:solidFill>
                <a:latin typeface="Arial"/>
              </a:rPr>
              <a:t> toute personne</a:t>
            </a:r>
            <a:r>
              <a:rPr lang="fr-FR" sz="1800" b="0" strike="noStrike" spc="-1">
                <a:solidFill>
                  <a:srgbClr val="FFFFFF"/>
                </a:solidFill>
                <a:latin typeface="Arial"/>
              </a:rPr>
              <a:t> en activité en situation de</a:t>
            </a:r>
            <a:r>
              <a:rPr lang="fr-FR" sz="1800" b="1" strike="noStrike" spc="-1">
                <a:solidFill>
                  <a:srgbClr val="FFFFFF"/>
                </a:solidFill>
                <a:latin typeface="Arial"/>
              </a:rPr>
              <a:t> fragilité passagère ou durable</a:t>
            </a:r>
            <a:r>
              <a:rPr lang="fr-FR" sz="1800" b="0" strike="noStrike" spc="-1">
                <a:solidFill>
                  <a:srgbClr val="FFFFFF"/>
                </a:solidFill>
                <a:latin typeface="Arial"/>
              </a:rPr>
              <a:t> du fait notamment de :</a:t>
            </a:r>
            <a:endParaRPr lang="fr-FR" sz="1800" b="0" strike="noStrike" spc="-1">
              <a:latin typeface="Arial"/>
            </a:endParaRPr>
          </a:p>
        </p:txBody>
      </p:sp>
      <p:sp>
        <p:nvSpPr>
          <p:cNvPr id="577" name="Ellipse 5"/>
          <p:cNvSpPr/>
          <p:nvPr/>
        </p:nvSpPr>
        <p:spPr>
          <a:xfrm>
            <a:off x="2392560" y="2887200"/>
            <a:ext cx="2803320" cy="862200"/>
          </a:xfrm>
          <a:prstGeom prst="ellipse">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sp>
      <p:sp>
        <p:nvSpPr>
          <p:cNvPr id="578" name="ZoneTexte 6"/>
          <p:cNvSpPr/>
          <p:nvPr/>
        </p:nvSpPr>
        <p:spPr>
          <a:xfrm>
            <a:off x="2843280" y="3008520"/>
            <a:ext cx="2352240" cy="590760"/>
          </a:xfrm>
          <a:prstGeom prst="rect">
            <a:avLst/>
          </a:prstGeom>
          <a:noFill/>
          <a:ln w="0">
            <a:noFill/>
          </a:ln>
        </p:spPr>
        <p:style>
          <a:lnRef idx="0">
            <a:scrgbClr r="0" g="0" b="0"/>
          </a:lnRef>
          <a:fillRef idx="0">
            <a:scrgbClr r="0" g="0" b="0"/>
          </a:fillRef>
          <a:effectRef idx="0">
            <a:scrgbClr r="0" g="0" b="0"/>
          </a:effectRef>
          <a:fontRef idx="minor"/>
        </p:style>
        <p:txBody>
          <a:bodyPr vertOverflow="overflow" horzOverflow="overflow" numCol="1" spcCol="0" anchor="t">
            <a:spAutoFit/>
          </a:bodyPr>
          <a:lstStyle/>
          <a:p>
            <a:pPr>
              <a:lnSpc>
                <a:spcPct val="100000"/>
              </a:lnSpc>
              <a:spcBef>
                <a:spcPts val="51"/>
              </a:spcBef>
              <a:spcAft>
                <a:spcPts val="51"/>
              </a:spcAft>
              <a:buNone/>
            </a:pPr>
            <a:r>
              <a:rPr lang="fr-FR" sz="1600" b="0" strike="noStrike" spc="-1">
                <a:solidFill>
                  <a:srgbClr val="FFFFFF"/>
                </a:solidFill>
                <a:latin typeface="Arial"/>
                <a:ea typeface="Microsoft YaHei"/>
              </a:rPr>
              <a:t>Son environnement </a:t>
            </a:r>
            <a:endParaRPr lang="fr-FR" sz="1600" b="0" strike="noStrike" spc="-1">
              <a:latin typeface="Arial"/>
            </a:endParaRPr>
          </a:p>
          <a:p>
            <a:pPr>
              <a:lnSpc>
                <a:spcPct val="100000"/>
              </a:lnSpc>
              <a:spcBef>
                <a:spcPts val="51"/>
              </a:spcBef>
              <a:spcAft>
                <a:spcPts val="51"/>
              </a:spcAft>
              <a:buNone/>
            </a:pPr>
            <a:r>
              <a:rPr lang="fr-FR" sz="1600" b="0" strike="noStrike" spc="-1">
                <a:solidFill>
                  <a:srgbClr val="FFFFFF"/>
                </a:solidFill>
                <a:latin typeface="Arial"/>
                <a:ea typeface="Microsoft YaHei"/>
              </a:rPr>
              <a:t>    professionnel</a:t>
            </a:r>
            <a:endParaRPr lang="fr-FR" sz="1600" b="0" strike="noStrike" spc="-1">
              <a:latin typeface="Arial"/>
            </a:endParaRPr>
          </a:p>
        </p:txBody>
      </p:sp>
      <p:pic>
        <p:nvPicPr>
          <p:cNvPr id="579" name="Image 7" descr="Une image contenant silhouette, chaussures, croquis, debout&#10;&#10;Description générée automatiquement"/>
          <p:cNvPicPr/>
          <p:nvPr/>
        </p:nvPicPr>
        <p:blipFill>
          <a:blip r:embed="rId3"/>
          <a:stretch/>
        </p:blipFill>
        <p:spPr>
          <a:xfrm>
            <a:off x="1366920" y="3212280"/>
            <a:ext cx="965160" cy="923760"/>
          </a:xfrm>
          <a:prstGeom prst="rect">
            <a:avLst/>
          </a:prstGeom>
          <a:ln w="0">
            <a:noFill/>
          </a:ln>
        </p:spPr>
      </p:pic>
      <p:sp>
        <p:nvSpPr>
          <p:cNvPr id="580" name="Ellipse 8"/>
          <p:cNvSpPr/>
          <p:nvPr/>
        </p:nvSpPr>
        <p:spPr>
          <a:xfrm>
            <a:off x="4951440" y="2743560"/>
            <a:ext cx="2803320" cy="862200"/>
          </a:xfrm>
          <a:prstGeom prst="ellipse">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spcBef>
                <a:spcPts val="51"/>
              </a:spcBef>
              <a:spcAft>
                <a:spcPts val="51"/>
              </a:spcAft>
              <a:buNone/>
              <a:tabLst>
                <a:tab pos="0" algn="l"/>
              </a:tabLst>
            </a:pPr>
            <a:r>
              <a:rPr lang="fr-FR" sz="1600" b="0" strike="noStrike" spc="-1">
                <a:solidFill>
                  <a:srgbClr val="FFFFFF"/>
                </a:solidFill>
                <a:latin typeface="Arial"/>
              </a:rPr>
              <a:t>Ses problématiques de santé</a:t>
            </a:r>
            <a:endParaRPr lang="fr-FR" sz="1600" b="0" strike="noStrike" spc="-1">
              <a:latin typeface="Arial"/>
            </a:endParaRPr>
          </a:p>
        </p:txBody>
      </p:sp>
      <p:pic>
        <p:nvPicPr>
          <p:cNvPr id="581" name="Image 9" descr="Une image contenant silhouette, noir et blanc&#10;&#10;Description générée automatiquement"/>
          <p:cNvPicPr/>
          <p:nvPr/>
        </p:nvPicPr>
        <p:blipFill>
          <a:blip r:embed="rId4"/>
          <a:srcRect l="9430" t="2333" b="4231"/>
          <a:stretch/>
        </p:blipFill>
        <p:spPr>
          <a:xfrm rot="120000">
            <a:off x="6852240" y="3602160"/>
            <a:ext cx="600840" cy="729000"/>
          </a:xfrm>
          <a:prstGeom prst="rect">
            <a:avLst/>
          </a:prstGeom>
          <a:ln w="0">
            <a:noFill/>
          </a:ln>
        </p:spPr>
      </p:pic>
      <p:sp>
        <p:nvSpPr>
          <p:cNvPr id="582" name="Ellipse 10"/>
          <p:cNvSpPr/>
          <p:nvPr/>
        </p:nvSpPr>
        <p:spPr>
          <a:xfrm>
            <a:off x="7597080" y="2700360"/>
            <a:ext cx="2846520" cy="1250640"/>
          </a:xfrm>
          <a:prstGeom prst="ellipse">
            <a:avLst/>
          </a:prstGeom>
          <a:solidFill>
            <a:srgbClr val="FF8387"/>
          </a:solidFill>
          <a:ln w="12700">
            <a:solidFill>
              <a:srgbClr val="3F4458"/>
            </a:solidFill>
            <a:miter/>
          </a:ln>
        </p:spPr>
        <p:style>
          <a:lnRef idx="0">
            <a:scrgbClr r="0" g="0" b="0"/>
          </a:lnRef>
          <a:fillRef idx="0">
            <a:scrgbClr r="0" g="0" b="0"/>
          </a:fillRef>
          <a:effectRef idx="0">
            <a:scrgbClr r="0" g="0" b="0"/>
          </a:effectRef>
          <a:fontRef idx="minor"/>
        </p:style>
        <p:txBody>
          <a:bodyPr anchor="ctr">
            <a:noAutofit/>
          </a:bodyPr>
          <a:lstStyle/>
          <a:p>
            <a:pPr algn="ctr">
              <a:lnSpc>
                <a:spcPct val="100000"/>
              </a:lnSpc>
              <a:spcBef>
                <a:spcPts val="51"/>
              </a:spcBef>
              <a:spcAft>
                <a:spcPts val="51"/>
              </a:spcAft>
              <a:buNone/>
              <a:tabLst>
                <a:tab pos="0" algn="l"/>
              </a:tabLst>
            </a:pPr>
            <a:r>
              <a:rPr lang="fr-FR" sz="1600" b="0" strike="noStrike" spc="-1">
                <a:solidFill>
                  <a:srgbClr val="FFFFFF"/>
                </a:solidFill>
                <a:latin typeface="Arial"/>
              </a:rPr>
              <a:t> Ses contraintes </a:t>
            </a:r>
            <a:endParaRPr lang="fr-FR" sz="1600" b="0" strike="noStrike" spc="-1">
              <a:latin typeface="Arial"/>
            </a:endParaRPr>
          </a:p>
          <a:p>
            <a:pPr algn="ctr">
              <a:lnSpc>
                <a:spcPct val="100000"/>
              </a:lnSpc>
              <a:spcBef>
                <a:spcPts val="51"/>
              </a:spcBef>
              <a:spcAft>
                <a:spcPts val="51"/>
              </a:spcAft>
              <a:buNone/>
              <a:tabLst>
                <a:tab pos="0" algn="l"/>
              </a:tabLst>
            </a:pPr>
            <a:r>
              <a:rPr lang="fr-FR" sz="1600" b="0" strike="noStrike" spc="-1">
                <a:solidFill>
                  <a:srgbClr val="FFFFFF"/>
                </a:solidFill>
                <a:latin typeface="Arial"/>
              </a:rPr>
              <a:t>et problématiques personnelles</a:t>
            </a:r>
            <a:endParaRPr lang="fr-FR" sz="1600" b="0" strike="noStrike" spc="-1">
              <a:latin typeface="Arial"/>
            </a:endParaRPr>
          </a:p>
        </p:txBody>
      </p:sp>
      <p:pic>
        <p:nvPicPr>
          <p:cNvPr id="583" name="Image 11" descr="Une image contenant golf, croquis, silhouette, noir et blanc&#10;&#10;Description générée automatiquement"/>
          <p:cNvPicPr/>
          <p:nvPr/>
        </p:nvPicPr>
        <p:blipFill>
          <a:blip r:embed="rId5"/>
          <a:stretch/>
        </p:blipFill>
        <p:spPr>
          <a:xfrm>
            <a:off x="10045440" y="3800880"/>
            <a:ext cx="398160" cy="580320"/>
          </a:xfrm>
          <a:prstGeom prst="rect">
            <a:avLst/>
          </a:prstGeom>
          <a:ln w="0">
            <a:noFill/>
          </a:ln>
        </p:spPr>
      </p:pic>
      <p:pic>
        <p:nvPicPr>
          <p:cNvPr id="584" name="Image 12" descr="Une image contenant chaussures, silhouette, homme, habits&#10;&#10;Description générée automatiquement"/>
          <p:cNvPicPr/>
          <p:nvPr/>
        </p:nvPicPr>
        <p:blipFill>
          <a:blip r:embed="rId6"/>
          <a:stretch/>
        </p:blipFill>
        <p:spPr>
          <a:xfrm>
            <a:off x="10468800" y="3674160"/>
            <a:ext cx="773280" cy="566640"/>
          </a:xfrm>
          <a:prstGeom prst="rect">
            <a:avLst/>
          </a:prstGeom>
          <a:ln w="0">
            <a:noFill/>
          </a:ln>
        </p:spPr>
      </p:pic>
      <p:sp>
        <p:nvSpPr>
          <p:cNvPr id="585" name="ZoneTexte 13"/>
          <p:cNvSpPr/>
          <p:nvPr/>
        </p:nvSpPr>
        <p:spPr>
          <a:xfrm>
            <a:off x="8799480" y="4867200"/>
            <a:ext cx="4111920" cy="3654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spcBef>
                <a:spcPts val="51"/>
              </a:spcBef>
              <a:spcAft>
                <a:spcPts val="51"/>
              </a:spcAft>
              <a:buNone/>
            </a:pPr>
            <a:r>
              <a:rPr lang="fr-FR" sz="1800" b="1" strike="noStrike" spc="-1">
                <a:solidFill>
                  <a:srgbClr val="2947A9"/>
                </a:solidFill>
                <a:latin typeface="Arial"/>
                <a:ea typeface="Microsoft YaHei"/>
              </a:rPr>
              <a:t>= SORTIE DE L’EMPLOI</a:t>
            </a:r>
            <a:endParaRPr lang="fr-FR"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1635</TotalTime>
  <Words>2195</Words>
  <Application>Microsoft Office PowerPoint</Application>
  <PresentationFormat>Grand écran</PresentationFormat>
  <Paragraphs>302</Paragraphs>
  <Slides>33</Slides>
  <Notes>25</Notes>
  <HiddenSlides>0</HiddenSlides>
  <MMClips>0</MMClips>
  <ScaleCrop>false</ScaleCrop>
  <HeadingPairs>
    <vt:vector size="4" baseType="variant">
      <vt:variant>
        <vt:lpstr>Thème</vt:lpstr>
      </vt:variant>
      <vt:variant>
        <vt:i4>12</vt:i4>
      </vt:variant>
      <vt:variant>
        <vt:lpstr>Titres des diapositives</vt:lpstr>
      </vt:variant>
      <vt:variant>
        <vt:i4>33</vt:i4>
      </vt:variant>
    </vt:vector>
  </HeadingPairs>
  <TitlesOfParts>
    <vt:vector size="45" baseType="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Sandra Fayçal</dc:creator>
  <dc:description/>
  <cp:lastModifiedBy>Lionel Venezia</cp:lastModifiedBy>
  <cp:revision>125</cp:revision>
  <dcterms:created xsi:type="dcterms:W3CDTF">2023-10-19T14:53:20Z</dcterms:created>
  <dcterms:modified xsi:type="dcterms:W3CDTF">2023-11-23T15:05:36Z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0x010100F09DBFED73CE0F4A976DA98E30C6E209</vt:lpwstr>
  </property>
  <property fmtid="{D5CDD505-2E9C-101B-9397-08002B2CF9AE}" pid="3" name="Notes">
    <vt:i4>25</vt:i4>
  </property>
  <property fmtid="{D5CDD505-2E9C-101B-9397-08002B2CF9AE}" pid="4" name="PresentationFormat">
    <vt:lpwstr>Grand écran</vt:lpwstr>
  </property>
  <property fmtid="{D5CDD505-2E9C-101B-9397-08002B2CF9AE}" pid="5" name="Slides">
    <vt:i4>32</vt:i4>
  </property>
</Properties>
</file>